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11"/>
  </p:notesMasterIdLst>
  <p:sldIdLst>
    <p:sldId id="256" r:id="rId2"/>
    <p:sldId id="476" r:id="rId3"/>
    <p:sldId id="259" r:id="rId4"/>
    <p:sldId id="260" r:id="rId5"/>
    <p:sldId id="261" r:id="rId6"/>
    <p:sldId id="262" r:id="rId7"/>
    <p:sldId id="263" r:id="rId8"/>
    <p:sldId id="504" r:id="rId9"/>
    <p:sldId id="265" r:id="rId10"/>
    <p:sldId id="266" r:id="rId11"/>
    <p:sldId id="549" r:id="rId12"/>
    <p:sldId id="268" r:id="rId13"/>
    <p:sldId id="498" r:id="rId14"/>
    <p:sldId id="534" r:id="rId15"/>
    <p:sldId id="499" r:id="rId16"/>
    <p:sldId id="500" r:id="rId17"/>
    <p:sldId id="537" r:id="rId18"/>
    <p:sldId id="275" r:id="rId19"/>
    <p:sldId id="276" r:id="rId20"/>
    <p:sldId id="277" r:id="rId21"/>
    <p:sldId id="536" r:id="rId22"/>
    <p:sldId id="548" r:id="rId23"/>
    <p:sldId id="279" r:id="rId24"/>
    <p:sldId id="280" r:id="rId25"/>
    <p:sldId id="283" r:id="rId26"/>
    <p:sldId id="284" r:id="rId27"/>
    <p:sldId id="286" r:id="rId28"/>
    <p:sldId id="550" r:id="rId29"/>
    <p:sldId id="285" r:id="rId30"/>
    <p:sldId id="287" r:id="rId31"/>
    <p:sldId id="288" r:id="rId32"/>
    <p:sldId id="542" r:id="rId33"/>
    <p:sldId id="543" r:id="rId34"/>
    <p:sldId id="278" r:id="rId35"/>
    <p:sldId id="527" r:id="rId36"/>
    <p:sldId id="289" r:id="rId37"/>
    <p:sldId id="290" r:id="rId38"/>
    <p:sldId id="291" r:id="rId39"/>
    <p:sldId id="293" r:id="rId40"/>
    <p:sldId id="294" r:id="rId41"/>
    <p:sldId id="295" r:id="rId42"/>
    <p:sldId id="297" r:id="rId43"/>
    <p:sldId id="298" r:id="rId44"/>
    <p:sldId id="257" r:id="rId45"/>
    <p:sldId id="300" r:id="rId46"/>
    <p:sldId id="301" r:id="rId47"/>
    <p:sldId id="302" r:id="rId48"/>
    <p:sldId id="303" r:id="rId49"/>
    <p:sldId id="304" r:id="rId50"/>
    <p:sldId id="305" r:id="rId51"/>
    <p:sldId id="306" r:id="rId52"/>
    <p:sldId id="496" r:id="rId53"/>
    <p:sldId id="308" r:id="rId54"/>
    <p:sldId id="309" r:id="rId55"/>
    <p:sldId id="310" r:id="rId56"/>
    <p:sldId id="311" r:id="rId57"/>
    <p:sldId id="314" r:id="rId58"/>
    <p:sldId id="315" r:id="rId59"/>
    <p:sldId id="316" r:id="rId60"/>
    <p:sldId id="503" r:id="rId61"/>
    <p:sldId id="538" r:id="rId62"/>
    <p:sldId id="539" r:id="rId63"/>
    <p:sldId id="317" r:id="rId64"/>
    <p:sldId id="318" r:id="rId65"/>
    <p:sldId id="320" r:id="rId66"/>
    <p:sldId id="322" r:id="rId67"/>
    <p:sldId id="547" r:id="rId68"/>
    <p:sldId id="323" r:id="rId69"/>
    <p:sldId id="485" r:id="rId70"/>
    <p:sldId id="324" r:id="rId71"/>
    <p:sldId id="325" r:id="rId72"/>
    <p:sldId id="326" r:id="rId73"/>
    <p:sldId id="327" r:id="rId74"/>
    <p:sldId id="331" r:id="rId75"/>
    <p:sldId id="336" r:id="rId76"/>
    <p:sldId id="502" r:id="rId77"/>
    <p:sldId id="337" r:id="rId78"/>
    <p:sldId id="338" r:id="rId79"/>
    <p:sldId id="339" r:id="rId80"/>
    <p:sldId id="340" r:id="rId81"/>
    <p:sldId id="341" r:id="rId82"/>
    <p:sldId id="477" r:id="rId83"/>
    <p:sldId id="342" r:id="rId84"/>
    <p:sldId id="343" r:id="rId85"/>
    <p:sldId id="344" r:id="rId86"/>
    <p:sldId id="345" r:id="rId87"/>
    <p:sldId id="348" r:id="rId88"/>
    <p:sldId id="349" r:id="rId89"/>
    <p:sldId id="497" r:id="rId90"/>
    <p:sldId id="356" r:id="rId91"/>
    <p:sldId id="357" r:id="rId92"/>
    <p:sldId id="358" r:id="rId93"/>
    <p:sldId id="359" r:id="rId94"/>
    <p:sldId id="360" r:id="rId95"/>
    <p:sldId id="361" r:id="rId96"/>
    <p:sldId id="362" r:id="rId97"/>
    <p:sldId id="517" r:id="rId98"/>
    <p:sldId id="516" r:id="rId99"/>
    <p:sldId id="514" r:id="rId100"/>
    <p:sldId id="515" r:id="rId101"/>
    <p:sldId id="511" r:id="rId102"/>
    <p:sldId id="512" r:id="rId103"/>
    <p:sldId id="375" r:id="rId104"/>
    <p:sldId id="376" r:id="rId105"/>
    <p:sldId id="377" r:id="rId106"/>
    <p:sldId id="378" r:id="rId107"/>
    <p:sldId id="544" r:id="rId108"/>
    <p:sldId id="518" r:id="rId109"/>
    <p:sldId id="519" r:id="rId110"/>
    <p:sldId id="546" r:id="rId111"/>
    <p:sldId id="382" r:id="rId112"/>
    <p:sldId id="530" r:id="rId113"/>
    <p:sldId id="531" r:id="rId114"/>
    <p:sldId id="383" r:id="rId115"/>
    <p:sldId id="384" r:id="rId116"/>
    <p:sldId id="385" r:id="rId117"/>
    <p:sldId id="386" r:id="rId118"/>
    <p:sldId id="488" r:id="rId119"/>
    <p:sldId id="389" r:id="rId120"/>
    <p:sldId id="390" r:id="rId121"/>
    <p:sldId id="489" r:id="rId122"/>
    <p:sldId id="505" r:id="rId123"/>
    <p:sldId id="509" r:id="rId124"/>
    <p:sldId id="541" r:id="rId125"/>
    <p:sldId id="510" r:id="rId126"/>
    <p:sldId id="507" r:id="rId127"/>
    <p:sldId id="508" r:id="rId128"/>
    <p:sldId id="403" r:id="rId129"/>
    <p:sldId id="404" r:id="rId130"/>
    <p:sldId id="405" r:id="rId131"/>
    <p:sldId id="406" r:id="rId132"/>
    <p:sldId id="407" r:id="rId133"/>
    <p:sldId id="408" r:id="rId134"/>
    <p:sldId id="486" r:id="rId135"/>
    <p:sldId id="487" r:id="rId136"/>
    <p:sldId id="410" r:id="rId137"/>
    <p:sldId id="411" r:id="rId138"/>
    <p:sldId id="412" r:id="rId139"/>
    <p:sldId id="540" r:id="rId140"/>
    <p:sldId id="535" r:id="rId141"/>
    <p:sldId id="414" r:id="rId142"/>
    <p:sldId id="415" r:id="rId143"/>
    <p:sldId id="416" r:id="rId144"/>
    <p:sldId id="417" r:id="rId145"/>
    <p:sldId id="418" r:id="rId146"/>
    <p:sldId id="419" r:id="rId147"/>
    <p:sldId id="529" r:id="rId148"/>
    <p:sldId id="420" r:id="rId149"/>
    <p:sldId id="421" r:id="rId150"/>
    <p:sldId id="422" r:id="rId151"/>
    <p:sldId id="532" r:id="rId152"/>
    <p:sldId id="424" r:id="rId153"/>
    <p:sldId id="425" r:id="rId154"/>
    <p:sldId id="426" r:id="rId155"/>
    <p:sldId id="427" r:id="rId156"/>
    <p:sldId id="428" r:id="rId157"/>
    <p:sldId id="429" r:id="rId158"/>
    <p:sldId id="430" r:id="rId159"/>
    <p:sldId id="431" r:id="rId160"/>
    <p:sldId id="432" r:id="rId161"/>
    <p:sldId id="433" r:id="rId162"/>
    <p:sldId id="434" r:id="rId163"/>
    <p:sldId id="435" r:id="rId164"/>
    <p:sldId id="436" r:id="rId165"/>
    <p:sldId id="437" r:id="rId166"/>
    <p:sldId id="438" r:id="rId167"/>
    <p:sldId id="439" r:id="rId168"/>
    <p:sldId id="440" r:id="rId169"/>
    <p:sldId id="441" r:id="rId170"/>
    <p:sldId id="442" r:id="rId171"/>
    <p:sldId id="443" r:id="rId172"/>
    <p:sldId id="444" r:id="rId173"/>
    <p:sldId id="445" r:id="rId174"/>
    <p:sldId id="446" r:id="rId175"/>
    <p:sldId id="447" r:id="rId176"/>
    <p:sldId id="448" r:id="rId177"/>
    <p:sldId id="449" r:id="rId178"/>
    <p:sldId id="450" r:id="rId179"/>
    <p:sldId id="451" r:id="rId180"/>
    <p:sldId id="452" r:id="rId181"/>
    <p:sldId id="528" r:id="rId182"/>
    <p:sldId id="454" r:id="rId183"/>
    <p:sldId id="455" r:id="rId184"/>
    <p:sldId id="456" r:id="rId185"/>
    <p:sldId id="457" r:id="rId186"/>
    <p:sldId id="458" r:id="rId187"/>
    <p:sldId id="524" r:id="rId188"/>
    <p:sldId id="525" r:id="rId189"/>
    <p:sldId id="526" r:id="rId190"/>
    <p:sldId id="459" r:id="rId191"/>
    <p:sldId id="460" r:id="rId192"/>
    <p:sldId id="461" r:id="rId193"/>
    <p:sldId id="462" r:id="rId194"/>
    <p:sldId id="501" r:id="rId195"/>
    <p:sldId id="463" r:id="rId196"/>
    <p:sldId id="464" r:id="rId197"/>
    <p:sldId id="478" r:id="rId198"/>
    <p:sldId id="465" r:id="rId199"/>
    <p:sldId id="469" r:id="rId200"/>
    <p:sldId id="470" r:id="rId201"/>
    <p:sldId id="471" r:id="rId202"/>
    <p:sldId id="520" r:id="rId203"/>
    <p:sldId id="521" r:id="rId204"/>
    <p:sldId id="522" r:id="rId205"/>
    <p:sldId id="523" r:id="rId206"/>
    <p:sldId id="472" r:id="rId207"/>
    <p:sldId id="473" r:id="rId208"/>
    <p:sldId id="474" r:id="rId209"/>
    <p:sldId id="475" r:id="rId210"/>
  </p:sldIdLst>
  <p:sldSz cx="9144000" cy="5143500" type="screen16x9"/>
  <p:notesSz cx="7102475" cy="9369425"/>
  <p:defaultText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4"/>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8052" autoAdjust="0"/>
  </p:normalViewPr>
  <p:slideViewPr>
    <p:cSldViewPr snapToGrid="0" snapToObjects="1">
      <p:cViewPr>
        <p:scale>
          <a:sx n="156" d="100"/>
          <a:sy n="156" d="100"/>
        </p:scale>
        <p:origin x="-312" y="-66"/>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1"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11/9/2016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‹Nr.›</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143</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150</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157</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161</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168</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172</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176</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179</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185</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191</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196</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203</a:t>
            </a:fld>
            <a:endParaRPr lang="en-US" sz="1100">
              <a:ea typeface="MS PGothic" charset="0"/>
              <a:cs typeface="MS PGothic"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205</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61</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62</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92</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107</a:t>
            </a:fld>
            <a:endParaRPr lang="en-US" dirty="0"/>
          </a:p>
        </p:txBody>
      </p:sp>
    </p:spTree>
    <p:extLst>
      <p:ext uri="{BB962C8B-B14F-4D97-AF65-F5344CB8AC3E}">
        <p14:creationId xmlns:p14="http://schemas.microsoft.com/office/powerpoint/2010/main" val="2039565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118</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138</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 y="3499"/>
            <a:ext cx="9143997" cy="5142674"/>
          </a:xfrm>
          <a:prstGeom prst="rect">
            <a:avLst/>
          </a:prstGeom>
        </p:spPr>
      </p:pic>
      <p:sp>
        <p:nvSpPr>
          <p:cNvPr id="2"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9" name="TextBox 8"/>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60"/>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2153555515"/>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36188782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20"/>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71" indent="0">
              <a:buNone/>
              <a:defRPr sz="1400">
                <a:solidFill>
                  <a:schemeClr val="tx1">
                    <a:tint val="75000"/>
                  </a:schemeClr>
                </a:solidFill>
              </a:defRPr>
            </a:lvl2pPr>
            <a:lvl3pPr marL="685742" indent="0">
              <a:buNone/>
              <a:defRPr sz="1200">
                <a:solidFill>
                  <a:schemeClr val="tx1">
                    <a:tint val="75000"/>
                  </a:schemeClr>
                </a:solidFill>
              </a:defRPr>
            </a:lvl3pPr>
            <a:lvl4pPr marL="1028614" indent="0">
              <a:buNone/>
              <a:defRPr sz="1100">
                <a:solidFill>
                  <a:schemeClr val="tx1">
                    <a:tint val="75000"/>
                  </a:schemeClr>
                </a:solidFill>
              </a:defRPr>
            </a:lvl4pPr>
            <a:lvl5pPr marL="1371486" indent="0">
              <a:buNone/>
              <a:defRPr sz="1100">
                <a:solidFill>
                  <a:schemeClr val="tx1">
                    <a:tint val="75000"/>
                  </a:schemeClr>
                </a:solidFill>
              </a:defRPr>
            </a:lvl5pPr>
            <a:lvl6pPr marL="1714357" indent="0">
              <a:buNone/>
              <a:defRPr sz="1100">
                <a:solidFill>
                  <a:schemeClr val="tx1">
                    <a:tint val="75000"/>
                  </a:schemeClr>
                </a:solidFill>
              </a:defRPr>
            </a:lvl6pPr>
            <a:lvl7pPr marL="2057228" indent="0">
              <a:buNone/>
              <a:defRPr sz="1100">
                <a:solidFill>
                  <a:schemeClr val="tx1">
                    <a:tint val="75000"/>
                  </a:schemeClr>
                </a:solidFill>
              </a:defRPr>
            </a:lvl7pPr>
            <a:lvl8pPr marL="2400100" indent="0">
              <a:buNone/>
              <a:defRPr sz="1100">
                <a:solidFill>
                  <a:schemeClr val="tx1">
                    <a:tint val="75000"/>
                  </a:schemeClr>
                </a:solidFill>
              </a:defRPr>
            </a:lvl8pPr>
            <a:lvl9pPr marL="2742972"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1"/>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a:off x="0" y="1"/>
            <a:ext cx="9144000" cy="5142675"/>
          </a:xfrm>
          <a:prstGeom prst="rect">
            <a:avLst/>
          </a:prstGeom>
        </p:spPr>
      </p:pic>
      <p:sp>
        <p:nvSpPr>
          <p:cNvPr id="8" name="Text Box 40"/>
          <p:cNvSpPr txBox="1">
            <a:spLocks noChangeArrowheads="1"/>
          </p:cNvSpPr>
          <p:nvPr/>
        </p:nvSpPr>
        <p:spPr bwMode="auto">
          <a:xfrm>
            <a:off x="8582553" y="4810423"/>
            <a:ext cx="328990" cy="230816"/>
          </a:xfrm>
          <a:prstGeom prst="rect">
            <a:avLst/>
          </a:prstGeom>
          <a:noFill/>
          <a:ln w="12700">
            <a:noFill/>
            <a:miter lim="800000"/>
            <a:headEnd/>
            <a:tailEnd/>
          </a:ln>
          <a:effectLst/>
        </p:spPr>
        <p:txBody>
          <a:bodyPr wrap="none" lIns="91432" tIns="45716" rIns="91432" bIns="45716"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‹Nr.›</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2" tIns="45716" rIns="91432" bIns="45716"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6"/>
            <a:ext cx="8128610" cy="3446087"/>
          </a:xfrm>
          <a:prstGeom prst="rect">
            <a:avLst/>
          </a:prstGeom>
        </p:spPr>
        <p:txBody>
          <a:bodyPr vert="horz" lIns="91432" tIns="45716" rIns="91432" bIns="4571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 id="2147483689" r:id="rId31"/>
    <p:sldLayoutId id="2147483690" r:id="rId32"/>
  </p:sldLayoutIdLst>
  <p:transition spd="slow">
    <p:wipe/>
  </p:transition>
  <p:timing>
    <p:tnLst>
      <p:par>
        <p:cTn id="1" dur="indefinite" restart="never" nodeType="tmRoot"/>
      </p:par>
    </p:tnLst>
  </p:timing>
  <p:txStyles>
    <p:titleStyle>
      <a:lvl1pPr algn="l" defTabSz="685742"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198" indent="-176198" algn="l" defTabSz="685742"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25" indent="-192072" algn="l" defTabSz="685742"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26" indent="-180960" algn="l" defTabSz="685742"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39" indent="-192072" algn="l" defTabSz="685742"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09" indent="-182548" algn="l" defTabSz="685742"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793"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664"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536"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408"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42" rtl="0" eaLnBrk="1" latinLnBrk="0" hangingPunct="1">
        <a:defRPr sz="1400" kern="1200">
          <a:solidFill>
            <a:schemeClr val="tx1"/>
          </a:solidFill>
          <a:latin typeface="+mn-lt"/>
          <a:ea typeface="+mn-ea"/>
          <a:cs typeface="+mn-cs"/>
        </a:defRPr>
      </a:lvl1pPr>
      <a:lvl2pPr marL="342871" algn="l" defTabSz="685742" rtl="0" eaLnBrk="1" latinLnBrk="0" hangingPunct="1">
        <a:defRPr sz="1400" kern="1200">
          <a:solidFill>
            <a:schemeClr val="tx1"/>
          </a:solidFill>
          <a:latin typeface="+mn-lt"/>
          <a:ea typeface="+mn-ea"/>
          <a:cs typeface="+mn-cs"/>
        </a:defRPr>
      </a:lvl2pPr>
      <a:lvl3pPr marL="685742" algn="l" defTabSz="685742" rtl="0" eaLnBrk="1" latinLnBrk="0" hangingPunct="1">
        <a:defRPr sz="1400" kern="1200">
          <a:solidFill>
            <a:schemeClr val="tx1"/>
          </a:solidFill>
          <a:latin typeface="+mn-lt"/>
          <a:ea typeface="+mn-ea"/>
          <a:cs typeface="+mn-cs"/>
        </a:defRPr>
      </a:lvl3pPr>
      <a:lvl4pPr marL="1028614" algn="l" defTabSz="685742" rtl="0" eaLnBrk="1" latinLnBrk="0" hangingPunct="1">
        <a:defRPr sz="1400" kern="1200">
          <a:solidFill>
            <a:schemeClr val="tx1"/>
          </a:solidFill>
          <a:latin typeface="+mn-lt"/>
          <a:ea typeface="+mn-ea"/>
          <a:cs typeface="+mn-cs"/>
        </a:defRPr>
      </a:lvl4pPr>
      <a:lvl5pPr marL="1371486" algn="l" defTabSz="685742" rtl="0" eaLnBrk="1" latinLnBrk="0" hangingPunct="1">
        <a:defRPr sz="1400" kern="1200">
          <a:solidFill>
            <a:schemeClr val="tx1"/>
          </a:solidFill>
          <a:latin typeface="+mn-lt"/>
          <a:ea typeface="+mn-ea"/>
          <a:cs typeface="+mn-cs"/>
        </a:defRPr>
      </a:lvl5pPr>
      <a:lvl6pPr marL="1714357" algn="l" defTabSz="685742" rtl="0" eaLnBrk="1" latinLnBrk="0" hangingPunct="1">
        <a:defRPr sz="1400" kern="1200">
          <a:solidFill>
            <a:schemeClr val="tx1"/>
          </a:solidFill>
          <a:latin typeface="+mn-lt"/>
          <a:ea typeface="+mn-ea"/>
          <a:cs typeface="+mn-cs"/>
        </a:defRPr>
      </a:lvl6pPr>
      <a:lvl7pPr marL="2057228" algn="l" defTabSz="685742" rtl="0" eaLnBrk="1" latinLnBrk="0" hangingPunct="1">
        <a:defRPr sz="1400" kern="1200">
          <a:solidFill>
            <a:schemeClr val="tx1"/>
          </a:solidFill>
          <a:latin typeface="+mn-lt"/>
          <a:ea typeface="+mn-ea"/>
          <a:cs typeface="+mn-cs"/>
        </a:defRPr>
      </a:lvl7pPr>
      <a:lvl8pPr marL="2400100" algn="l" defTabSz="685742" rtl="0" eaLnBrk="1" latinLnBrk="0" hangingPunct="1">
        <a:defRPr sz="1400" kern="1200">
          <a:solidFill>
            <a:schemeClr val="tx1"/>
          </a:solidFill>
          <a:latin typeface="+mn-lt"/>
          <a:ea typeface="+mn-ea"/>
          <a:cs typeface="+mn-cs"/>
        </a:defRPr>
      </a:lvl8pPr>
      <a:lvl9pPr marL="2742972" algn="l" defTabSz="68574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11.png"/><Relationship Id="rId1" Type="http://schemas.openxmlformats.org/officeDocument/2006/relationships/slideLayout" Target="../slideLayouts/slideLayout14.xml"/><Relationship Id="rId4" Type="http://schemas.openxmlformats.org/officeDocument/2006/relationships/image" Target="../media/image310.emf"/></Relationships>
</file>

<file path=ppt/slides/_rels/slide101.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12.png"/><Relationship Id="rId1" Type="http://schemas.openxmlformats.org/officeDocument/2006/relationships/slideLayout" Target="../slideLayouts/slideLayout14.xml"/><Relationship Id="rId5" Type="http://schemas.openxmlformats.org/officeDocument/2006/relationships/image" Target="../media/image311.png"/><Relationship Id="rId4" Type="http://schemas.openxmlformats.org/officeDocument/2006/relationships/image" Target="../media/image118.png"/></Relationships>
</file>

<file path=ppt/slides/_rels/slide102.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14.xml"/><Relationship Id="rId6" Type="http://schemas.openxmlformats.org/officeDocument/2006/relationships/image" Target="../media/image311.png"/><Relationship Id="rId5" Type="http://schemas.openxmlformats.org/officeDocument/2006/relationships/image" Target="../media/image118.png"/><Relationship Id="rId4" Type="http://schemas.openxmlformats.org/officeDocument/2006/relationships/image" Target="../media/image316.png"/></Relationships>
</file>

<file path=ppt/slides/_rels/slide103.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09.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118.png"/><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311.png"/><Relationship Id="rId1" Type="http://schemas.openxmlformats.org/officeDocument/2006/relationships/slideLayout" Target="../slideLayouts/slideLayout14.xml"/><Relationship Id="rId6" Type="http://schemas.microsoft.com/office/2007/relationships/hdphoto" Target="../media/hdphoto25.wdp"/><Relationship Id="rId5" Type="http://schemas.openxmlformats.org/officeDocument/2006/relationships/image" Target="../media/image324.png"/><Relationship Id="rId4" Type="http://schemas.microsoft.com/office/2007/relationships/hdphoto" Target="../media/hdphoto24.wdp"/></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image" Target="../media/image325.png"/><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329.png"/><Relationship Id="rId2" Type="http://schemas.openxmlformats.org/officeDocument/2006/relationships/image" Target="../media/image325.png"/><Relationship Id="rId1" Type="http://schemas.openxmlformats.org/officeDocument/2006/relationships/slideLayout" Target="../slideLayouts/slideLayout12.xml"/><Relationship Id="rId6" Type="http://schemas.openxmlformats.org/officeDocument/2006/relationships/image" Target="../media/image328.png"/><Relationship Id="rId5" Type="http://schemas.openxmlformats.org/officeDocument/2006/relationships/image" Target="../media/image327.png"/><Relationship Id="rId4" Type="http://schemas.openxmlformats.org/officeDocument/2006/relationships/image" Target="../media/image326.png"/></Relationships>
</file>

<file path=ppt/slides/_rels/slide118.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1.png"/><Relationship Id="rId1" Type="http://schemas.openxmlformats.org/officeDocument/2006/relationships/slideLayout" Target="../slideLayouts/slideLayout14.xml"/><Relationship Id="rId4" Type="http://schemas.openxmlformats.org/officeDocument/2006/relationships/image" Target="../media/image1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2.png"/><Relationship Id="rId1" Type="http://schemas.openxmlformats.org/officeDocument/2006/relationships/slideLayout" Target="../slideLayouts/slideLayout14.xml"/><Relationship Id="rId5" Type="http://schemas.openxmlformats.org/officeDocument/2006/relationships/image" Target="../media/image185.png"/><Relationship Id="rId4" Type="http://schemas.openxmlformats.org/officeDocument/2006/relationships/image" Target="../media/image140.png"/></Relationships>
</file>

<file path=ppt/slides/_rels/slide12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34.png"/><Relationship Id="rId4" Type="http://schemas.openxmlformats.org/officeDocument/2006/relationships/image" Target="../media/image333.png"/></Relationships>
</file>

<file path=ppt/slides/_rels/slide12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37.png"/><Relationship Id="rId5" Type="http://schemas.openxmlformats.org/officeDocument/2006/relationships/image" Target="../media/image336.png"/><Relationship Id="rId4" Type="http://schemas.openxmlformats.org/officeDocument/2006/relationships/image" Target="../media/image335.png"/></Relationships>
</file>

<file path=ppt/slides/_rels/slide123.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0.png"/><Relationship Id="rId5" Type="http://schemas.openxmlformats.org/officeDocument/2006/relationships/image" Target="../media/image339.png"/><Relationship Id="rId4" Type="http://schemas.openxmlformats.org/officeDocument/2006/relationships/image" Target="../media/image338.jpeg"/></Relationships>
</file>

<file path=ppt/slides/_rels/slide124.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3.png"/><Relationship Id="rId5" Type="http://schemas.openxmlformats.org/officeDocument/2006/relationships/image" Target="../media/image342.png"/><Relationship Id="rId4" Type="http://schemas.openxmlformats.org/officeDocument/2006/relationships/image" Target="../media/image341.png"/></Relationships>
</file>

<file path=ppt/slides/_rels/slide125.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6.png"/><Relationship Id="rId5" Type="http://schemas.openxmlformats.org/officeDocument/2006/relationships/image" Target="../media/image345.png"/><Relationship Id="rId4" Type="http://schemas.openxmlformats.org/officeDocument/2006/relationships/image" Target="../media/image344.png"/></Relationships>
</file>

<file path=ppt/slides/_rels/slide126.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48.png"/><Relationship Id="rId4" Type="http://schemas.openxmlformats.org/officeDocument/2006/relationships/image" Target="../media/image347.png"/></Relationships>
</file>

<file path=ppt/slides/_rels/slide127.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0.png"/><Relationship Id="rId4" Type="http://schemas.openxmlformats.org/officeDocument/2006/relationships/image" Target="../media/image349.png"/></Relationships>
</file>

<file path=ppt/slides/_rels/slide128.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2.png"/><Relationship Id="rId4" Type="http://schemas.openxmlformats.org/officeDocument/2006/relationships/image" Target="../media/image351.png"/></Relationships>
</file>

<file path=ppt/slides/_rels/slide12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3.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15.png"/><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4.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image" Target="../media/image355.png"/><Relationship Id="rId1" Type="http://schemas.openxmlformats.org/officeDocument/2006/relationships/slideLayout" Target="../slideLayouts/slideLayout17.xml"/></Relationships>
</file>

<file path=ppt/slides/_rels/slide138.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58.png"/><Relationship Id="rId5" Type="http://schemas.microsoft.com/office/2007/relationships/hdphoto" Target="../media/hdphoto26.wdp"/><Relationship Id="rId4" Type="http://schemas.openxmlformats.org/officeDocument/2006/relationships/image" Target="../media/image35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emf"/><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7.emf"/><Relationship Id="rId2" Type="http://schemas.openxmlformats.org/officeDocument/2006/relationships/image" Target="../media/image11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6.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9.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359.png"/><Relationship Id="rId1" Type="http://schemas.openxmlformats.org/officeDocument/2006/relationships/slideLayout" Target="../slideLayouts/slideLayout17.xml"/></Relationships>
</file>

<file path=ppt/slides/_rels/slide142.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3.xml.rels><?xml version="1.0" encoding="UTF-8" standalone="yes"?>
<Relationships xmlns="http://schemas.openxmlformats.org/package/2006/relationships"><Relationship Id="rId3" Type="http://schemas.openxmlformats.org/officeDocument/2006/relationships/image" Target="../media/image36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4.xml.rels><?xml version="1.0" encoding="UTF-8" standalone="yes"?>
<Relationships xmlns="http://schemas.openxmlformats.org/package/2006/relationships"><Relationship Id="rId2" Type="http://schemas.openxmlformats.org/officeDocument/2006/relationships/image" Target="../media/image362.png"/><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3" Type="http://schemas.openxmlformats.org/officeDocument/2006/relationships/image" Target="../media/image363.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62.png"/><Relationship Id="rId4" Type="http://schemas.openxmlformats.org/officeDocument/2006/relationships/image" Target="../media/image364.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31.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30.emf"/><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5.png"/><Relationship Id="rId9" Type="http://schemas.openxmlformats.org/officeDocument/2006/relationships/image" Target="../media/image122.png"/><Relationship Id="rId14" Type="http://schemas.openxmlformats.org/officeDocument/2006/relationships/image" Target="../media/image126.png"/></Relationships>
</file>

<file path=ppt/slides/_rels/slide150.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65.png"/><Relationship Id="rId5" Type="http://schemas.openxmlformats.org/officeDocument/2006/relationships/image" Target="../media/image368.png"/><Relationship Id="rId4" Type="http://schemas.openxmlformats.org/officeDocument/2006/relationships/image" Target="../media/image367.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image" Target="../media/image369.emf"/><Relationship Id="rId1" Type="http://schemas.openxmlformats.org/officeDocument/2006/relationships/slideLayout" Target="../slideLayouts/slideLayout17.xml"/></Relationships>
</file>

<file path=ppt/slides/_rels/slide154.xml.rels><?xml version="1.0" encoding="UTF-8" standalone="yes"?>
<Relationships xmlns="http://schemas.openxmlformats.org/package/2006/relationships"><Relationship Id="rId3" Type="http://schemas.openxmlformats.org/officeDocument/2006/relationships/image" Target="../media/image370.png"/><Relationship Id="rId2" Type="http://schemas.openxmlformats.org/officeDocument/2006/relationships/image" Target="../media/image369.emf"/><Relationship Id="rId1" Type="http://schemas.openxmlformats.org/officeDocument/2006/relationships/slideLayout" Target="../slideLayouts/slideLayout1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6.xml.rels><?xml version="1.0" encoding="UTF-8" standalone="yes"?>
<Relationships xmlns="http://schemas.openxmlformats.org/package/2006/relationships"><Relationship Id="rId2" Type="http://schemas.openxmlformats.org/officeDocument/2006/relationships/image" Target="../media/image371.png"/><Relationship Id="rId1" Type="http://schemas.openxmlformats.org/officeDocument/2006/relationships/slideLayout" Target="../slideLayouts/slideLayout17.xml"/></Relationships>
</file>

<file path=ppt/slides/_rels/slide157.xml.rels><?xml version="1.0" encoding="UTF-8" standalone="yes"?>
<Relationships xmlns="http://schemas.openxmlformats.org/package/2006/relationships"><Relationship Id="rId8" Type="http://schemas.openxmlformats.org/officeDocument/2006/relationships/image" Target="../media/image377.png"/><Relationship Id="rId3" Type="http://schemas.openxmlformats.org/officeDocument/2006/relationships/image" Target="../media/image372.png"/><Relationship Id="rId7" Type="http://schemas.openxmlformats.org/officeDocument/2006/relationships/image" Target="../media/image376.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75.png"/><Relationship Id="rId11" Type="http://schemas.openxmlformats.org/officeDocument/2006/relationships/image" Target="../media/image371.png"/><Relationship Id="rId5" Type="http://schemas.openxmlformats.org/officeDocument/2006/relationships/image" Target="../media/image374.png"/><Relationship Id="rId10" Type="http://schemas.openxmlformats.org/officeDocument/2006/relationships/image" Target="../media/image379.png"/><Relationship Id="rId4" Type="http://schemas.openxmlformats.org/officeDocument/2006/relationships/image" Target="../media/image373.png"/><Relationship Id="rId9" Type="http://schemas.openxmlformats.org/officeDocument/2006/relationships/image" Target="../media/image378.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18.png"/><Relationship Id="rId18" Type="http://schemas.openxmlformats.org/officeDocument/2006/relationships/image" Target="../media/image128.emf"/><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7.emf"/><Relationship Id="rId2" Type="http://schemas.openxmlformats.org/officeDocument/2006/relationships/image" Target="../media/image119.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openxmlformats.org/officeDocument/2006/relationships/image" Target="../media/image126.png"/><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32.png"/></Relationships>
</file>

<file path=ppt/slides/_rels/slide160.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17.xml"/></Relationships>
</file>

<file path=ppt/slides/_rels/slide161.xml.rels><?xml version="1.0" encoding="UTF-8" standalone="yes"?>
<Relationships xmlns="http://schemas.openxmlformats.org/package/2006/relationships"><Relationship Id="rId8" Type="http://schemas.openxmlformats.org/officeDocument/2006/relationships/image" Target="../media/image386.png"/><Relationship Id="rId13" Type="http://schemas.openxmlformats.org/officeDocument/2006/relationships/image" Target="../media/image391.png"/><Relationship Id="rId3" Type="http://schemas.openxmlformats.org/officeDocument/2006/relationships/image" Target="../media/image381.png"/><Relationship Id="rId7" Type="http://schemas.openxmlformats.org/officeDocument/2006/relationships/image" Target="../media/image385.png"/><Relationship Id="rId12" Type="http://schemas.openxmlformats.org/officeDocument/2006/relationships/image" Target="../media/image390.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84.png"/><Relationship Id="rId11" Type="http://schemas.openxmlformats.org/officeDocument/2006/relationships/image" Target="../media/image389.jpeg"/><Relationship Id="rId5" Type="http://schemas.openxmlformats.org/officeDocument/2006/relationships/image" Target="../media/image383.png"/><Relationship Id="rId15" Type="http://schemas.openxmlformats.org/officeDocument/2006/relationships/image" Target="../media/image380.png"/><Relationship Id="rId10" Type="http://schemas.openxmlformats.org/officeDocument/2006/relationships/image" Target="../media/image388.png"/><Relationship Id="rId4" Type="http://schemas.openxmlformats.org/officeDocument/2006/relationships/image" Target="../media/image382.png"/><Relationship Id="rId9" Type="http://schemas.openxmlformats.org/officeDocument/2006/relationships/image" Target="../media/image387.png"/><Relationship Id="rId14" Type="http://schemas.openxmlformats.org/officeDocument/2006/relationships/image" Target="../media/image392.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image" Target="../media/image393.png"/><Relationship Id="rId1" Type="http://schemas.openxmlformats.org/officeDocument/2006/relationships/slideLayout" Target="../slideLayouts/slideLayout17.xml"/></Relationships>
</file>

<file path=ppt/slides/_rels/slide165.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94.png"/><Relationship Id="rId7" Type="http://schemas.openxmlformats.org/officeDocument/2006/relationships/image" Target="../media/image398.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395.png"/><Relationship Id="rId9" Type="http://schemas.openxmlformats.org/officeDocument/2006/relationships/image" Target="../media/image393.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2" Type="http://schemas.openxmlformats.org/officeDocument/2006/relationships/image" Target="../media/image399.png"/><Relationship Id="rId1" Type="http://schemas.openxmlformats.org/officeDocument/2006/relationships/slideLayout" Target="../slideLayouts/slideLayout17.xml"/></Relationships>
</file>

<file path=ppt/slides/_rels/slide168.xml.rels><?xml version="1.0" encoding="UTF-8" standalone="yes"?>
<Relationships xmlns="http://schemas.openxmlformats.org/package/2006/relationships"><Relationship Id="rId8" Type="http://schemas.openxmlformats.org/officeDocument/2006/relationships/image" Target="../media/image404.png"/><Relationship Id="rId13" Type="http://schemas.openxmlformats.org/officeDocument/2006/relationships/image" Target="../media/image409.png"/><Relationship Id="rId3" Type="http://schemas.openxmlformats.org/officeDocument/2006/relationships/image" Target="../media/image396.png"/><Relationship Id="rId7" Type="http://schemas.openxmlformats.org/officeDocument/2006/relationships/image" Target="../media/image403.jpeg"/><Relationship Id="rId12" Type="http://schemas.openxmlformats.org/officeDocument/2006/relationships/image" Target="../media/image408.png"/><Relationship Id="rId2" Type="http://schemas.openxmlformats.org/officeDocument/2006/relationships/notesSlide" Target="../notesSlides/notesSlide17.xml"/><Relationship Id="rId16" Type="http://schemas.openxmlformats.org/officeDocument/2006/relationships/image" Target="../media/image399.png"/><Relationship Id="rId1" Type="http://schemas.openxmlformats.org/officeDocument/2006/relationships/slideLayout" Target="../slideLayouts/slideLayout12.xml"/><Relationship Id="rId6" Type="http://schemas.openxmlformats.org/officeDocument/2006/relationships/image" Target="../media/image402.jpeg"/><Relationship Id="rId11" Type="http://schemas.openxmlformats.org/officeDocument/2006/relationships/image" Target="../media/image407.png"/><Relationship Id="rId5" Type="http://schemas.openxmlformats.org/officeDocument/2006/relationships/image" Target="../media/image401.jpeg"/><Relationship Id="rId15" Type="http://schemas.openxmlformats.org/officeDocument/2006/relationships/image" Target="../media/image392.png"/><Relationship Id="rId10" Type="http://schemas.openxmlformats.org/officeDocument/2006/relationships/image" Target="../media/image406.png"/><Relationship Id="rId4" Type="http://schemas.openxmlformats.org/officeDocument/2006/relationships/image" Target="../media/image400.png"/><Relationship Id="rId9" Type="http://schemas.openxmlformats.org/officeDocument/2006/relationships/image" Target="../media/image405.png"/><Relationship Id="rId14" Type="http://schemas.openxmlformats.org/officeDocument/2006/relationships/image" Target="../media/image410.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33.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8.emf"/><Relationship Id="rId2" Type="http://schemas.openxmlformats.org/officeDocument/2006/relationships/image" Target="../media/image119.png"/><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microsoft.com/office/2007/relationships/hdphoto" Target="../media/hdphoto2.wdp"/><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26.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2" Type="http://schemas.openxmlformats.org/officeDocument/2006/relationships/image" Target="../media/image411.png"/><Relationship Id="rId1" Type="http://schemas.openxmlformats.org/officeDocument/2006/relationships/slideLayout" Target="../slideLayouts/slideLayout17.xml"/></Relationships>
</file>

<file path=ppt/slides/_rels/slide172.xml.rels><?xml version="1.0" encoding="UTF-8" standalone="yes"?>
<Relationships xmlns="http://schemas.openxmlformats.org/package/2006/relationships"><Relationship Id="rId8" Type="http://schemas.openxmlformats.org/officeDocument/2006/relationships/image" Target="../media/image407.png"/><Relationship Id="rId13" Type="http://schemas.openxmlformats.org/officeDocument/2006/relationships/image" Target="../media/image419.png"/><Relationship Id="rId3" Type="http://schemas.openxmlformats.org/officeDocument/2006/relationships/image" Target="../media/image412.png"/><Relationship Id="rId7" Type="http://schemas.openxmlformats.org/officeDocument/2006/relationships/image" Target="../media/image415.png"/><Relationship Id="rId12" Type="http://schemas.openxmlformats.org/officeDocument/2006/relationships/image" Target="../media/image418.png"/><Relationship Id="rId17" Type="http://schemas.openxmlformats.org/officeDocument/2006/relationships/image" Target="../media/image411.png"/><Relationship Id="rId2" Type="http://schemas.openxmlformats.org/officeDocument/2006/relationships/notesSlide" Target="../notesSlides/notesSlide18.xml"/><Relationship Id="rId16" Type="http://schemas.openxmlformats.org/officeDocument/2006/relationships/image" Target="../media/image422.png"/><Relationship Id="rId1" Type="http://schemas.openxmlformats.org/officeDocument/2006/relationships/slideLayout" Target="../slideLayouts/slideLayout12.xml"/><Relationship Id="rId6" Type="http://schemas.openxmlformats.org/officeDocument/2006/relationships/image" Target="../media/image414.png"/><Relationship Id="rId11" Type="http://schemas.openxmlformats.org/officeDocument/2006/relationships/image" Target="../media/image417.png"/><Relationship Id="rId5" Type="http://schemas.openxmlformats.org/officeDocument/2006/relationships/image" Target="../media/image413.png"/><Relationship Id="rId15" Type="http://schemas.openxmlformats.org/officeDocument/2006/relationships/image" Target="../media/image421.png"/><Relationship Id="rId10" Type="http://schemas.openxmlformats.org/officeDocument/2006/relationships/image" Target="../media/image416.png"/><Relationship Id="rId4" Type="http://schemas.openxmlformats.org/officeDocument/2006/relationships/image" Target="../media/image394.png"/><Relationship Id="rId9" Type="http://schemas.openxmlformats.org/officeDocument/2006/relationships/image" Target="../media/image404.png"/><Relationship Id="rId14" Type="http://schemas.openxmlformats.org/officeDocument/2006/relationships/image" Target="../media/image420.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2" Type="http://schemas.openxmlformats.org/officeDocument/2006/relationships/image" Target="../media/image423.emf"/><Relationship Id="rId1" Type="http://schemas.openxmlformats.org/officeDocument/2006/relationships/slideLayout" Target="../slideLayouts/slideLayout17.xml"/></Relationships>
</file>

<file path=ppt/slides/_rels/slide176.xml.rels><?xml version="1.0" encoding="UTF-8" standalone="yes"?>
<Relationships xmlns="http://schemas.openxmlformats.org/package/2006/relationships"><Relationship Id="rId8" Type="http://schemas.openxmlformats.org/officeDocument/2006/relationships/image" Target="../media/image427.png"/><Relationship Id="rId3" Type="http://schemas.openxmlformats.org/officeDocument/2006/relationships/image" Target="../media/image424.png"/><Relationship Id="rId7" Type="http://schemas.openxmlformats.org/officeDocument/2006/relationships/image" Target="../media/image426.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25.png"/><Relationship Id="rId5" Type="http://schemas.openxmlformats.org/officeDocument/2006/relationships/image" Target="../media/image404.png"/><Relationship Id="rId10" Type="http://schemas.openxmlformats.org/officeDocument/2006/relationships/image" Target="../media/image423.emf"/><Relationship Id="rId4" Type="http://schemas.openxmlformats.org/officeDocument/2006/relationships/image" Target="../media/image407.png"/><Relationship Id="rId9" Type="http://schemas.openxmlformats.org/officeDocument/2006/relationships/image" Target="../media/image392.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image" Target="../media/image428.png"/><Relationship Id="rId1" Type="http://schemas.openxmlformats.org/officeDocument/2006/relationships/slideLayout" Target="../slideLayouts/slideLayout17.xml"/></Relationships>
</file>

<file path=ppt/slides/_rels/slide179.xml.rels><?xml version="1.0" encoding="UTF-8" standalone="yes"?>
<Relationships xmlns="http://schemas.openxmlformats.org/package/2006/relationships"><Relationship Id="rId8" Type="http://schemas.openxmlformats.org/officeDocument/2006/relationships/image" Target="../media/image433.png"/><Relationship Id="rId13" Type="http://schemas.openxmlformats.org/officeDocument/2006/relationships/image" Target="../media/image438.png"/><Relationship Id="rId3" Type="http://schemas.openxmlformats.org/officeDocument/2006/relationships/image" Target="../media/image396.png"/><Relationship Id="rId7" Type="http://schemas.openxmlformats.org/officeDocument/2006/relationships/image" Target="../media/image432.png"/><Relationship Id="rId12" Type="http://schemas.openxmlformats.org/officeDocument/2006/relationships/image" Target="../media/image437.png"/><Relationship Id="rId17" Type="http://schemas.openxmlformats.org/officeDocument/2006/relationships/image" Target="../media/image428.png"/><Relationship Id="rId2" Type="http://schemas.openxmlformats.org/officeDocument/2006/relationships/notesSlide" Target="../notesSlides/notesSlide20.xml"/><Relationship Id="rId16" Type="http://schemas.openxmlformats.org/officeDocument/2006/relationships/image" Target="../media/image404.png"/><Relationship Id="rId1" Type="http://schemas.openxmlformats.org/officeDocument/2006/relationships/slideLayout" Target="../slideLayouts/slideLayout12.xml"/><Relationship Id="rId6" Type="http://schemas.openxmlformats.org/officeDocument/2006/relationships/image" Target="../media/image431.png"/><Relationship Id="rId11" Type="http://schemas.openxmlformats.org/officeDocument/2006/relationships/image" Target="../media/image436.jpeg"/><Relationship Id="rId5" Type="http://schemas.openxmlformats.org/officeDocument/2006/relationships/image" Target="../media/image430.png"/><Relationship Id="rId15" Type="http://schemas.openxmlformats.org/officeDocument/2006/relationships/image" Target="../media/image440.jpeg"/><Relationship Id="rId10" Type="http://schemas.openxmlformats.org/officeDocument/2006/relationships/image" Target="../media/image435.jpeg"/><Relationship Id="rId4" Type="http://schemas.openxmlformats.org/officeDocument/2006/relationships/image" Target="../media/image429.png"/><Relationship Id="rId9" Type="http://schemas.openxmlformats.org/officeDocument/2006/relationships/image" Target="../media/image434.png"/><Relationship Id="rId14" Type="http://schemas.openxmlformats.org/officeDocument/2006/relationships/image" Target="../media/image439.png"/></Relationships>
</file>

<file path=ppt/slides/_rels/slide1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3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4.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microsoft.com/office/2007/relationships/hdphoto" Target="../media/hdphoto3.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36.png"/><Relationship Id="rId9" Type="http://schemas.openxmlformats.org/officeDocument/2006/relationships/image" Target="../media/image121.png"/><Relationship Id="rId14" Type="http://schemas.microsoft.com/office/2007/relationships/hdphoto" Target="../media/hdphoto1.wdp"/></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2" Type="http://schemas.openxmlformats.org/officeDocument/2006/relationships/image" Target="../media/image441.png"/><Relationship Id="rId1" Type="http://schemas.openxmlformats.org/officeDocument/2006/relationships/slideLayout" Target="../slideLayouts/slideLayout1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442.png"/><Relationship Id="rId1" Type="http://schemas.openxmlformats.org/officeDocument/2006/relationships/slideLayout" Target="../slideLayouts/slideLayout17.xml"/></Relationships>
</file>

<file path=ppt/slides/_rels/slide185.xml.rels><?xml version="1.0" encoding="UTF-8" standalone="yes"?>
<Relationships xmlns="http://schemas.openxmlformats.org/package/2006/relationships"><Relationship Id="rId3" Type="http://schemas.openxmlformats.org/officeDocument/2006/relationships/image" Target="../media/image443.em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42.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image" Target="../media/image444.emf"/><Relationship Id="rId1" Type="http://schemas.openxmlformats.org/officeDocument/2006/relationships/slideLayout" Target="../slideLayouts/slideLayout17.xml"/></Relationships>
</file>

<file path=ppt/slides/_rels/slide188.xml.rels><?xml version="1.0" encoding="UTF-8" standalone="yes"?>
<Relationships xmlns="http://schemas.openxmlformats.org/package/2006/relationships"><Relationship Id="rId3" Type="http://schemas.openxmlformats.org/officeDocument/2006/relationships/image" Target="../media/image445.png"/><Relationship Id="rId2" Type="http://schemas.openxmlformats.org/officeDocument/2006/relationships/image" Target="../media/image444.emf"/><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39.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38.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35.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190.xml.rels><?xml version="1.0" encoding="UTF-8" standalone="yes"?>
<Relationships xmlns="http://schemas.openxmlformats.org/package/2006/relationships"><Relationship Id="rId2" Type="http://schemas.openxmlformats.org/officeDocument/2006/relationships/image" Target="../media/image446.png"/><Relationship Id="rId1" Type="http://schemas.openxmlformats.org/officeDocument/2006/relationships/slideLayout" Target="../slideLayouts/slideLayout17.xml"/></Relationships>
</file>

<file path=ppt/slides/_rels/slide191.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47.pn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3.xml.rels><?xml version="1.0" encoding="UTF-8" standalone="yes"?>
<Relationships xmlns="http://schemas.openxmlformats.org/package/2006/relationships"><Relationship Id="rId3" Type="http://schemas.openxmlformats.org/officeDocument/2006/relationships/image" Target="../media/image449.png"/><Relationship Id="rId2" Type="http://schemas.openxmlformats.org/officeDocument/2006/relationships/image" Target="../media/image448.png"/><Relationship Id="rId1" Type="http://schemas.openxmlformats.org/officeDocument/2006/relationships/slideLayout" Target="../slideLayouts/slideLayout18.xml"/><Relationship Id="rId5" Type="http://schemas.openxmlformats.org/officeDocument/2006/relationships/image" Target="../media/image451.png"/><Relationship Id="rId4" Type="http://schemas.openxmlformats.org/officeDocument/2006/relationships/image" Target="../media/image450.png"/></Relationships>
</file>

<file path=ppt/slides/_rels/slide194.xml.rels><?xml version="1.0" encoding="UTF-8" standalone="yes"?>
<Relationships xmlns="http://schemas.openxmlformats.org/package/2006/relationships"><Relationship Id="rId3" Type="http://schemas.openxmlformats.org/officeDocument/2006/relationships/image" Target="../media/image453.jpeg"/><Relationship Id="rId2" Type="http://schemas.openxmlformats.org/officeDocument/2006/relationships/image" Target="../media/image452.jpeg"/><Relationship Id="rId1" Type="http://schemas.openxmlformats.org/officeDocument/2006/relationships/slideLayout" Target="../slideLayouts/slideLayout18.xml"/><Relationship Id="rId4" Type="http://schemas.openxmlformats.org/officeDocument/2006/relationships/image" Target="../media/image454.png"/></Relationships>
</file>

<file path=ppt/slides/_rels/slide195.xml.rels><?xml version="1.0" encoding="UTF-8" standalone="yes"?>
<Relationships xmlns="http://schemas.openxmlformats.org/package/2006/relationships"><Relationship Id="rId2" Type="http://schemas.openxmlformats.org/officeDocument/2006/relationships/image" Target="../media/image455.png"/><Relationship Id="rId1" Type="http://schemas.openxmlformats.org/officeDocument/2006/relationships/slideLayout" Target="../slideLayouts/slideLayout17.xml"/></Relationships>
</file>

<file path=ppt/slides/_rels/slide196.xml.rels><?xml version="1.0" encoding="UTF-8" standalone="yes"?>
<Relationships xmlns="http://schemas.openxmlformats.org/package/2006/relationships"><Relationship Id="rId3" Type="http://schemas.openxmlformats.org/officeDocument/2006/relationships/image" Target="../media/image455.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458.png"/><Relationship Id="rId5" Type="http://schemas.openxmlformats.org/officeDocument/2006/relationships/image" Target="../media/image457.png"/><Relationship Id="rId4" Type="http://schemas.openxmlformats.org/officeDocument/2006/relationships/image" Target="../media/image456.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9.xml.rels><?xml version="1.0" encoding="UTF-8" standalone="yes"?>
<Relationships xmlns="http://schemas.openxmlformats.org/package/2006/relationships"><Relationship Id="rId2" Type="http://schemas.openxmlformats.org/officeDocument/2006/relationships/image" Target="../media/image459.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35.png"/><Relationship Id="rId7" Type="http://schemas.openxmlformats.org/officeDocument/2006/relationships/image" Target="../media/image129.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3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2.png"/><Relationship Id="rId5" Type="http://schemas.microsoft.com/office/2007/relationships/hdphoto" Target="../media/hdphoto3.wdp"/><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6.png"/><Relationship Id="rId9" Type="http://schemas.openxmlformats.org/officeDocument/2006/relationships/image" Target="../media/image120.png"/><Relationship Id="rId14" Type="http://schemas.openxmlformats.org/officeDocument/2006/relationships/image" Target="../media/image125.png"/></Relationships>
</file>

<file path=ppt/slides/_rels/slide200.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image" Target="../media/image459.png"/><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2" Type="http://schemas.openxmlformats.org/officeDocument/2006/relationships/image" Target="../media/image461.emf"/><Relationship Id="rId1" Type="http://schemas.openxmlformats.org/officeDocument/2006/relationships/slideLayout" Target="../slideLayouts/slideLayout17.xml"/></Relationships>
</file>

<file path=ppt/slides/_rels/slide203.xml.rels><?xml version="1.0" encoding="UTF-8" standalone="yes"?>
<Relationships xmlns="http://schemas.openxmlformats.org/package/2006/relationships"><Relationship Id="rId3" Type="http://schemas.openxmlformats.org/officeDocument/2006/relationships/image" Target="../media/image461.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62.png"/></Relationships>
</file>

<file path=ppt/slides/_rels/slide204.xml.rels><?xml version="1.0" encoding="UTF-8" standalone="yes"?>
<Relationships xmlns="http://schemas.openxmlformats.org/package/2006/relationships"><Relationship Id="rId2" Type="http://schemas.openxmlformats.org/officeDocument/2006/relationships/image" Target="../media/image463.emf"/><Relationship Id="rId1" Type="http://schemas.openxmlformats.org/officeDocument/2006/relationships/slideLayout" Target="../slideLayouts/slideLayout17.xml"/></Relationships>
</file>

<file path=ppt/slides/_rels/slide205.xml.rels><?xml version="1.0" encoding="UTF-8" standalone="yes"?>
<Relationships xmlns="http://schemas.openxmlformats.org/package/2006/relationships"><Relationship Id="rId3" Type="http://schemas.openxmlformats.org/officeDocument/2006/relationships/image" Target="../media/image463.emf"/><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62.pn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8.xml.rels><?xml version="1.0" encoding="UTF-8" standalone="yes"?>
<Relationships xmlns="http://schemas.openxmlformats.org/package/2006/relationships"><Relationship Id="rId2" Type="http://schemas.openxmlformats.org/officeDocument/2006/relationships/image" Target="../media/image464.png"/><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41.png"/><Relationship Id="rId16" Type="http://schemas.microsoft.com/office/2007/relationships/hdphoto" Target="../media/hdphoto2.wdp"/><Relationship Id="rId1" Type="http://schemas.openxmlformats.org/officeDocument/2006/relationships/slideLayout" Target="../slideLayouts/slideLayout31.xml"/><Relationship Id="rId6" Type="http://schemas.openxmlformats.org/officeDocument/2006/relationships/image" Target="../media/image144.emf"/><Relationship Id="rId11" Type="http://schemas.openxmlformats.org/officeDocument/2006/relationships/image" Target="../media/image123.png"/><Relationship Id="rId5" Type="http://schemas.openxmlformats.org/officeDocument/2006/relationships/image" Target="../media/image143.emf"/><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42.png"/><Relationship Id="rId9" Type="http://schemas.openxmlformats.org/officeDocument/2006/relationships/image" Target="../media/image121.png"/><Relationship Id="rId1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46.png"/><Relationship Id="rId3" Type="http://schemas.openxmlformats.org/officeDocument/2006/relationships/image" Target="../media/image11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45.png"/><Relationship Id="rId2" Type="http://schemas.openxmlformats.org/officeDocument/2006/relationships/image" Target="../media/image141.png"/><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43.emf"/><Relationship Id="rId15" Type="http://schemas.microsoft.com/office/2007/relationships/hdphoto" Target="../media/hdphoto2.wdp"/><Relationship Id="rId10" Type="http://schemas.openxmlformats.org/officeDocument/2006/relationships/image" Target="../media/image123.png"/><Relationship Id="rId19" Type="http://schemas.openxmlformats.org/officeDocument/2006/relationships/image" Target="../media/image128.emf"/><Relationship Id="rId4" Type="http://schemas.openxmlformats.org/officeDocument/2006/relationships/image" Target="../media/image142.png"/><Relationship Id="rId9" Type="http://schemas.openxmlformats.org/officeDocument/2006/relationships/image" Target="../media/image122.png"/><Relationship Id="rId14" Type="http://schemas.openxmlformats.org/officeDocument/2006/relationships/image" Target="../media/image126.png"/></Relationships>
</file>

<file path=ppt/slides/_rels/slide23.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8.png"/><Relationship Id="rId7" Type="http://schemas.openxmlformats.org/officeDocument/2006/relationships/image" Target="../media/image137.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7.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5.png"/><Relationship Id="rId9" Type="http://schemas.openxmlformats.org/officeDocument/2006/relationships/image" Target="../media/image120.png"/><Relationship Id="rId14" Type="http://schemas.openxmlformats.org/officeDocument/2006/relationships/image" Target="../media/image125.png"/></Relationships>
</file>

<file path=ppt/slides/_rels/slide24.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50.png"/><Relationship Id="rId7" Type="http://schemas.microsoft.com/office/2007/relationships/hdphoto" Target="../media/hdphoto3.wdp"/><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9.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2.png"/><Relationship Id="rId5" Type="http://schemas.openxmlformats.org/officeDocument/2006/relationships/image" Target="../media/image135.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40.png"/><Relationship Id="rId9" Type="http://schemas.openxmlformats.org/officeDocument/2006/relationships/image" Target="../media/image120.png"/><Relationship Id="rId14" Type="http://schemas.openxmlformats.org/officeDocument/2006/relationships/image" Target="../media/image125.png"/></Relationships>
</file>

<file path=ppt/slides/_rels/slide2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135.png"/><Relationship Id="rId7" Type="http://schemas.openxmlformats.org/officeDocument/2006/relationships/image" Target="../media/image121.png"/><Relationship Id="rId12" Type="http://schemas.microsoft.com/office/2007/relationships/hdphoto" Target="../media/hdphoto1.wdp"/><Relationship Id="rId2" Type="http://schemas.openxmlformats.org/officeDocument/2006/relationships/image" Target="../media/image151.png"/><Relationship Id="rId16"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openxmlformats.org/officeDocument/2006/relationships/image" Target="../media/image127.emf"/><Relationship Id="rId10" Type="http://schemas.openxmlformats.org/officeDocument/2006/relationships/image" Target="../media/image124.png"/><Relationship Id="rId4" Type="http://schemas.openxmlformats.org/officeDocument/2006/relationships/image" Target="../media/image152.png"/><Relationship Id="rId9" Type="http://schemas.openxmlformats.org/officeDocument/2006/relationships/image" Target="../media/image123.png"/><Relationship Id="rId14" Type="http://schemas.microsoft.com/office/2007/relationships/hdphoto" Target="../media/hdphoto2.wdp"/></Relationships>
</file>

<file path=ppt/slides/_rels/slide26.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48.png"/><Relationship Id="rId7" Type="http://schemas.openxmlformats.org/officeDocument/2006/relationships/image" Target="../media/image153.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47.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35.png"/><Relationship Id="rId9" Type="http://schemas.openxmlformats.org/officeDocument/2006/relationships/image" Target="../media/image119.png"/><Relationship Id="rId14" Type="http://schemas.openxmlformats.org/officeDocument/2006/relationships/image" Target="../media/image124.png"/></Relationships>
</file>

<file path=ppt/slides/_rels/slide27.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50.png"/><Relationship Id="rId21" Type="http://schemas.openxmlformats.org/officeDocument/2006/relationships/image" Target="../media/image128.emf"/><Relationship Id="rId7" Type="http://schemas.microsoft.com/office/2007/relationships/hdphoto" Target="../media/hdphoto3.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49.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0.png"/><Relationship Id="rId5" Type="http://schemas.openxmlformats.org/officeDocument/2006/relationships/image" Target="../media/image135.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40.png"/><Relationship Id="rId9" Type="http://schemas.openxmlformats.org/officeDocument/2006/relationships/image" Target="../media/image137.png"/><Relationship Id="rId14" Type="http://schemas.openxmlformats.org/officeDocument/2006/relationships/image" Target="../media/image123.png"/></Relationships>
</file>

<file path=ppt/slides/_rels/slide28.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emf"/><Relationship Id="rId3" Type="http://schemas.openxmlformats.org/officeDocument/2006/relationships/image" Target="../media/image15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57.png"/><Relationship Id="rId2" Type="http://schemas.openxmlformats.org/officeDocument/2006/relationships/image" Target="../media/image154.emf"/><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5.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56.png"/><Relationship Id="rId9" Type="http://schemas.openxmlformats.org/officeDocument/2006/relationships/image" Target="../media/image122.png"/><Relationship Id="rId14" Type="http://schemas.openxmlformats.org/officeDocument/2006/relationships/image" Target="../media/image126.png"/></Relationships>
</file>

<file path=ppt/slides/_rels/slide29.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58.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openxmlformats.org/officeDocument/2006/relationships/image" Target="../media/image152.png"/><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59.png"/><Relationship Id="rId9" Type="http://schemas.openxmlformats.org/officeDocument/2006/relationships/image" Target="../media/image121.png"/><Relationship Id="rId1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s>
</file>

<file path=ppt/slides/_rels/slide30.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1.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0.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62.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1.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4.png"/><Relationship Id="rId7" Type="http://schemas.openxmlformats.org/officeDocument/2006/relationships/image" Target="../media/image165.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3.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5.xml"/><Relationship Id="rId6" Type="http://schemas.openxmlformats.org/officeDocument/2006/relationships/image" Target="../media/image156.png"/><Relationship Id="rId5" Type="http://schemas.openxmlformats.org/officeDocument/2006/relationships/image" Target="../media/image168.png"/><Relationship Id="rId4" Type="http://schemas.openxmlformats.org/officeDocument/2006/relationships/image" Target="../media/image135.png"/></Relationships>
</file>

<file path=ppt/slides/_rels/slide3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69.png"/><Relationship Id="rId1" Type="http://schemas.openxmlformats.org/officeDocument/2006/relationships/slideLayout" Target="../slideLayouts/slideLayout5.xml"/><Relationship Id="rId5" Type="http://schemas.openxmlformats.org/officeDocument/2006/relationships/image" Target="../media/image156.png"/><Relationship Id="rId4" Type="http://schemas.openxmlformats.org/officeDocument/2006/relationships/image" Target="../media/image168.png"/></Relationships>
</file>

<file path=ppt/slides/_rels/slide34.xml.rels><?xml version="1.0" encoding="UTF-8" standalone="yes"?>
<Relationships xmlns="http://schemas.openxmlformats.org/package/2006/relationships"><Relationship Id="rId3" Type="http://schemas.openxmlformats.org/officeDocument/2006/relationships/image" Target="../media/image171.png"/><Relationship Id="rId7" Type="http://schemas.openxmlformats.org/officeDocument/2006/relationships/image" Target="../media/image168.png"/><Relationship Id="rId2" Type="http://schemas.openxmlformats.org/officeDocument/2006/relationships/image" Target="../media/image170.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6.png"/><Relationship Id="rId4" Type="http://schemas.openxmlformats.org/officeDocument/2006/relationships/image" Target="../media/image135.png"/></Relationships>
</file>

<file path=ppt/slides/_rels/slide3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35.png"/></Relationships>
</file>

<file path=ppt/slides/_rels/slide3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03.png"/><Relationship Id="rId3" Type="http://schemas.openxmlformats.org/officeDocument/2006/relationships/image" Target="../media/image175.png"/><Relationship Id="rId7" Type="http://schemas.openxmlformats.org/officeDocument/2006/relationships/image" Target="../media/image179.png"/><Relationship Id="rId12" Type="http://schemas.openxmlformats.org/officeDocument/2006/relationships/image" Target="../media/image102.png"/><Relationship Id="rId2" Type="http://schemas.openxmlformats.org/officeDocument/2006/relationships/image" Target="../media/image174.png"/><Relationship Id="rId16" Type="http://schemas.openxmlformats.org/officeDocument/2006/relationships/image" Target="../media/image183.png"/><Relationship Id="rId1" Type="http://schemas.openxmlformats.org/officeDocument/2006/relationships/slideLayout" Target="../slideLayouts/slideLayout12.xml"/><Relationship Id="rId6" Type="http://schemas.openxmlformats.org/officeDocument/2006/relationships/image" Target="../media/image178.png"/><Relationship Id="rId11" Type="http://schemas.openxmlformats.org/officeDocument/2006/relationships/image" Target="../media/image101.png"/><Relationship Id="rId5" Type="http://schemas.openxmlformats.org/officeDocument/2006/relationships/image" Target="../media/image177.png"/><Relationship Id="rId15" Type="http://schemas.openxmlformats.org/officeDocument/2006/relationships/image" Target="../media/image182.png"/><Relationship Id="rId10" Type="http://schemas.openxmlformats.org/officeDocument/2006/relationships/image" Target="../media/image180.jpeg"/><Relationship Id="rId4" Type="http://schemas.openxmlformats.org/officeDocument/2006/relationships/image" Target="../media/image176.jpeg"/><Relationship Id="rId9" Type="http://schemas.openxmlformats.org/officeDocument/2006/relationships/image" Target="../media/image104.png"/><Relationship Id="rId14" Type="http://schemas.openxmlformats.org/officeDocument/2006/relationships/image" Target="../media/image18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62.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85.png"/><Relationship Id="rId9" Type="http://schemas.openxmlformats.org/officeDocument/2006/relationships/image" Target="../media/image120.png"/><Relationship Id="rId14" Type="http://schemas.openxmlformats.org/officeDocument/2006/relationships/image" Target="../media/image1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62.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87.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53.png"/><Relationship Id="rId11" Type="http://schemas.openxmlformats.org/officeDocument/2006/relationships/image" Target="../media/image123.png"/><Relationship Id="rId5" Type="http://schemas.microsoft.com/office/2007/relationships/hdphoto" Target="../media/hdphoto5.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86.png"/><Relationship Id="rId9" Type="http://schemas.openxmlformats.org/officeDocument/2006/relationships/image" Target="../media/image121.png"/><Relationship Id="rId1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0.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8.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62.png"/><Relationship Id="rId9" Type="http://schemas.openxmlformats.org/officeDocument/2006/relationships/image" Target="../media/image120.png"/><Relationship Id="rId14" Type="http://schemas.openxmlformats.org/officeDocument/2006/relationships/image" Target="../media/image125.png"/></Relationships>
</file>

<file path=ppt/slides/_rels/slide42.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65.png"/></Relationships>
</file>

<file path=ppt/slides/_rels/slide43.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92.png"/><Relationship Id="rId21" Type="http://schemas.openxmlformats.org/officeDocument/2006/relationships/image" Target="../media/image128.emf"/><Relationship Id="rId7" Type="http://schemas.openxmlformats.org/officeDocument/2006/relationships/image" Target="../media/image162.png"/><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91.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0.png"/><Relationship Id="rId5" Type="http://schemas.openxmlformats.org/officeDocument/2006/relationships/image" Target="../media/image186.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microsoft.com/office/2007/relationships/hdphoto" Target="../media/hdphoto7.wdp"/><Relationship Id="rId9" Type="http://schemas.openxmlformats.org/officeDocument/2006/relationships/image" Target="../media/image133.png"/><Relationship Id="rId14" Type="http://schemas.openxmlformats.org/officeDocument/2006/relationships/image" Target="../media/image123.png"/></Relationships>
</file>

<file path=ppt/slides/_rels/slide44.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5.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4.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emf"/><Relationship Id="rId5" Type="http://schemas.microsoft.com/office/2007/relationships/hdphoto" Target="../media/hdphoto8.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93.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5.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92.png"/><Relationship Id="rId21" Type="http://schemas.openxmlformats.org/officeDocument/2006/relationships/image" Target="../media/image127.emf"/><Relationship Id="rId7" Type="http://schemas.openxmlformats.org/officeDocument/2006/relationships/image" Target="../media/image193.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7.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9.wdp"/><Relationship Id="rId11" Type="http://schemas.openxmlformats.org/officeDocument/2006/relationships/image" Target="../media/image119.png"/><Relationship Id="rId5" Type="http://schemas.openxmlformats.org/officeDocument/2006/relationships/image" Target="../media/image186.png"/><Relationship Id="rId15" Type="http://schemas.openxmlformats.org/officeDocument/2006/relationships/image" Target="../media/image123.png"/><Relationship Id="rId10" Type="http://schemas.openxmlformats.org/officeDocument/2006/relationships/image" Target="../media/image133.png"/><Relationship Id="rId19" Type="http://schemas.openxmlformats.org/officeDocument/2006/relationships/image" Target="../media/image126.png"/><Relationship Id="rId4" Type="http://schemas.microsoft.com/office/2007/relationships/hdphoto" Target="../media/hdphoto8.wdp"/><Relationship Id="rId9" Type="http://schemas.openxmlformats.org/officeDocument/2006/relationships/image" Target="../media/image196.png"/><Relationship Id="rId14" Type="http://schemas.openxmlformats.org/officeDocument/2006/relationships/image" Target="../media/image122.png"/><Relationship Id="rId22" Type="http://schemas.openxmlformats.org/officeDocument/2006/relationships/image" Target="../media/image128.emf"/></Relationships>
</file>

<file path=ppt/slides/_rels/slide46.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9.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8.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emf"/><Relationship Id="rId5" Type="http://schemas.microsoft.com/office/2007/relationships/hdphoto" Target="../media/hdphoto8.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62.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7.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192.png"/><Relationship Id="rId21" Type="http://schemas.microsoft.com/office/2007/relationships/hdphoto" Target="../media/hdphoto2.wdp"/><Relationship Id="rId7" Type="http://schemas.openxmlformats.org/officeDocument/2006/relationships/image" Target="../media/image193.png"/><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0.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33.png"/><Relationship Id="rId5" Type="http://schemas.openxmlformats.org/officeDocument/2006/relationships/image" Target="../media/image186.png"/><Relationship Id="rId15" Type="http://schemas.openxmlformats.org/officeDocument/2006/relationships/image" Target="../media/image122.png"/><Relationship Id="rId23" Type="http://schemas.openxmlformats.org/officeDocument/2006/relationships/image" Target="../media/image128.emf"/><Relationship Id="rId10" Type="http://schemas.openxmlformats.org/officeDocument/2006/relationships/image" Target="../media/image165.png"/><Relationship Id="rId19" Type="http://schemas.microsoft.com/office/2007/relationships/hdphoto" Target="../media/hdphoto1.wdp"/><Relationship Id="rId4" Type="http://schemas.microsoft.com/office/2007/relationships/hdphoto" Target="../media/hdphoto10.wdp"/><Relationship Id="rId9" Type="http://schemas.openxmlformats.org/officeDocument/2006/relationships/image" Target="../media/image196.png"/><Relationship Id="rId14" Type="http://schemas.openxmlformats.org/officeDocument/2006/relationships/image" Target="../media/image121.png"/><Relationship Id="rId22" Type="http://schemas.openxmlformats.org/officeDocument/2006/relationships/image" Target="../media/image127.emf"/></Relationships>
</file>

<file path=ppt/slides/_rels/slide48.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1.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1.wdp"/><Relationship Id="rId14" Type="http://schemas.openxmlformats.org/officeDocument/2006/relationships/image" Target="../media/image122.png"/><Relationship Id="rId22" Type="http://schemas.openxmlformats.org/officeDocument/2006/relationships/image" Target="../media/image128.emf"/></Relationships>
</file>

<file path=ppt/slides/_rels/slide49.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62.png"/><Relationship Id="rId21" Type="http://schemas.openxmlformats.org/officeDocument/2006/relationships/image" Target="../media/image128.emf"/><Relationship Id="rId7" Type="http://schemas.microsoft.com/office/2007/relationships/hdphoto" Target="../media/hdphoto5.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204.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20.png"/><Relationship Id="rId5" Type="http://schemas.openxmlformats.org/officeDocument/2006/relationships/image" Target="../media/image193.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96.png"/><Relationship Id="rId9" Type="http://schemas.microsoft.com/office/2007/relationships/hdphoto" Target="../media/hdphoto12.wdp"/><Relationship Id="rId14" Type="http://schemas.openxmlformats.org/officeDocument/2006/relationships/image" Target="../media/image123.png"/></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5.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1.wdp"/><Relationship Id="rId14" Type="http://schemas.openxmlformats.org/officeDocument/2006/relationships/image" Target="../media/image122.png"/><Relationship Id="rId22" Type="http://schemas.openxmlformats.org/officeDocument/2006/relationships/image" Target="../media/image128.emf"/></Relationships>
</file>

<file path=ppt/slides/_rels/slide51.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207.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6.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03.png"/><Relationship Id="rId5" Type="http://schemas.openxmlformats.org/officeDocument/2006/relationships/image" Target="../media/image193.png"/><Relationship Id="rId15" Type="http://schemas.openxmlformats.org/officeDocument/2006/relationships/image" Target="../media/image122.png"/><Relationship Id="rId23" Type="http://schemas.openxmlformats.org/officeDocument/2006/relationships/image" Target="../media/image128.emf"/><Relationship Id="rId10" Type="http://schemas.microsoft.com/office/2007/relationships/hdphoto" Target="../media/hdphoto12.wdp"/><Relationship Id="rId19" Type="http://schemas.microsoft.com/office/2007/relationships/hdphoto" Target="../media/hdphoto1.wdp"/><Relationship Id="rId4" Type="http://schemas.openxmlformats.org/officeDocument/2006/relationships/image" Target="../media/image162.png"/><Relationship Id="rId9" Type="http://schemas.openxmlformats.org/officeDocument/2006/relationships/image" Target="../media/image202.png"/><Relationship Id="rId14" Type="http://schemas.openxmlformats.org/officeDocument/2006/relationships/image" Target="../media/image121.png"/><Relationship Id="rId22" Type="http://schemas.openxmlformats.org/officeDocument/2006/relationships/image" Target="../media/image127.emf"/></Relationships>
</file>

<file path=ppt/slides/_rels/slide52.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162.png"/><Relationship Id="rId21" Type="http://schemas.openxmlformats.org/officeDocument/2006/relationships/image" Target="../media/image126.png"/><Relationship Id="rId7" Type="http://schemas.openxmlformats.org/officeDocument/2006/relationships/image" Target="../media/image202.png"/><Relationship Id="rId12" Type="http://schemas.openxmlformats.org/officeDocument/2006/relationships/image" Target="../media/image213.png"/><Relationship Id="rId17" Type="http://schemas.openxmlformats.org/officeDocument/2006/relationships/image" Target="../media/image121.png"/><Relationship Id="rId2" Type="http://schemas.openxmlformats.org/officeDocument/2006/relationships/image" Target="../media/image20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212.png"/><Relationship Id="rId24" Type="http://schemas.openxmlformats.org/officeDocument/2006/relationships/image" Target="../media/image128.emf"/><Relationship Id="rId5" Type="http://schemas.microsoft.com/office/2007/relationships/hdphoto" Target="../media/hdphoto5.wdp"/><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11.png"/><Relationship Id="rId19" Type="http://schemas.openxmlformats.org/officeDocument/2006/relationships/image" Target="../media/image123.png"/><Relationship Id="rId4" Type="http://schemas.openxmlformats.org/officeDocument/2006/relationships/image" Target="../media/image186.png"/><Relationship Id="rId9" Type="http://schemas.openxmlformats.org/officeDocument/2006/relationships/image" Target="../media/image210.png"/><Relationship Id="rId14" Type="http://schemas.openxmlformats.org/officeDocument/2006/relationships/image" Target="../media/image125.png"/><Relationship Id="rId22" Type="http://schemas.microsoft.com/office/2007/relationships/hdphoto" Target="../media/hdphoto2.wdp"/></Relationships>
</file>

<file path=ppt/slides/_rels/slide53.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2.png"/><Relationship Id="rId21" Type="http://schemas.openxmlformats.org/officeDocument/2006/relationships/image" Target="../media/image127.emf"/><Relationship Id="rId7" Type="http://schemas.openxmlformats.org/officeDocument/2006/relationships/image" Target="../media/image215.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14.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19.png"/><Relationship Id="rId5" Type="http://schemas.microsoft.com/office/2007/relationships/hdphoto" Target="../media/hdphoto5.wdp"/><Relationship Id="rId15" Type="http://schemas.openxmlformats.org/officeDocument/2006/relationships/image" Target="../media/image121.png"/><Relationship Id="rId23" Type="http://schemas.openxmlformats.org/officeDocument/2006/relationships/image" Target="../media/image128.emf"/><Relationship Id="rId10" Type="http://schemas.openxmlformats.org/officeDocument/2006/relationships/image" Target="../media/image216.png"/><Relationship Id="rId19" Type="http://schemas.openxmlformats.org/officeDocument/2006/relationships/image" Target="../media/image126.png"/><Relationship Id="rId4" Type="http://schemas.openxmlformats.org/officeDocument/2006/relationships/image" Target="../media/image186.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217.png"/></Relationships>
</file>

<file path=ppt/slides/_rels/slide54.xml.rels><?xml version="1.0" encoding="UTF-8" standalone="yes"?>
<Relationships xmlns="http://schemas.openxmlformats.org/package/2006/relationships"><Relationship Id="rId8" Type="http://schemas.openxmlformats.org/officeDocument/2006/relationships/image" Target="../media/image222.jpeg"/><Relationship Id="rId13" Type="http://schemas.openxmlformats.org/officeDocument/2006/relationships/image" Target="../media/image103.png"/><Relationship Id="rId3" Type="http://schemas.openxmlformats.org/officeDocument/2006/relationships/image" Target="../media/image219.png"/><Relationship Id="rId7" Type="http://schemas.openxmlformats.org/officeDocument/2006/relationships/image" Target="../media/image104.png"/><Relationship Id="rId12" Type="http://schemas.openxmlformats.org/officeDocument/2006/relationships/image" Target="../media/image102.png"/><Relationship Id="rId2" Type="http://schemas.openxmlformats.org/officeDocument/2006/relationships/image" Target="../media/image218.png"/><Relationship Id="rId1" Type="http://schemas.openxmlformats.org/officeDocument/2006/relationships/slideLayout" Target="../slideLayouts/slideLayout12.xml"/><Relationship Id="rId6" Type="http://schemas.openxmlformats.org/officeDocument/2006/relationships/image" Target="../media/image221.png"/><Relationship Id="rId11" Type="http://schemas.openxmlformats.org/officeDocument/2006/relationships/image" Target="../media/image225.png"/><Relationship Id="rId5" Type="http://schemas.openxmlformats.org/officeDocument/2006/relationships/image" Target="../media/image220.jpeg"/><Relationship Id="rId10" Type="http://schemas.openxmlformats.org/officeDocument/2006/relationships/image" Target="../media/image224.png"/><Relationship Id="rId4" Type="http://schemas.openxmlformats.org/officeDocument/2006/relationships/image" Target="../media/image71.png"/><Relationship Id="rId9" Type="http://schemas.openxmlformats.org/officeDocument/2006/relationships/image" Target="../media/image22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26.png"/><Relationship Id="rId21" Type="http://schemas.microsoft.com/office/2007/relationships/hdphoto" Target="../media/hdphoto2.wdp"/><Relationship Id="rId7" Type="http://schemas.openxmlformats.org/officeDocument/2006/relationships/image" Target="../media/image186.png"/><Relationship Id="rId12" Type="http://schemas.openxmlformats.org/officeDocument/2006/relationships/image" Target="../media/image119.png"/><Relationship Id="rId17" Type="http://schemas.openxmlformats.org/officeDocument/2006/relationships/image" Target="../media/image122.png"/><Relationship Id="rId2" Type="http://schemas.openxmlformats.org/officeDocument/2006/relationships/notesSlide" Target="../notesSlides/notesSlide3.xml"/><Relationship Id="rId16" Type="http://schemas.openxmlformats.org/officeDocument/2006/relationships/image" Target="../media/image121.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15.png"/><Relationship Id="rId11" Type="http://schemas.openxmlformats.org/officeDocument/2006/relationships/image" Target="../media/image216.png"/><Relationship Id="rId24" Type="http://schemas.openxmlformats.org/officeDocument/2006/relationships/image" Target="../media/image128.emf"/><Relationship Id="rId5" Type="http://schemas.openxmlformats.org/officeDocument/2006/relationships/image" Target="../media/image208.png"/><Relationship Id="rId15" Type="http://schemas.openxmlformats.org/officeDocument/2006/relationships/image" Target="../media/image120.png"/><Relationship Id="rId23" Type="http://schemas.openxmlformats.org/officeDocument/2006/relationships/image" Target="../media/image217.png"/><Relationship Id="rId10" Type="http://schemas.microsoft.com/office/2007/relationships/hdphoto" Target="../media/hdphoto12.wdp"/><Relationship Id="rId19" Type="http://schemas.openxmlformats.org/officeDocument/2006/relationships/image" Target="../media/image124.png"/><Relationship Id="rId4" Type="http://schemas.openxmlformats.org/officeDocument/2006/relationships/image" Target="../media/image165.png"/><Relationship Id="rId9" Type="http://schemas.openxmlformats.org/officeDocument/2006/relationships/image" Target="../media/image202.png"/><Relationship Id="rId14" Type="http://schemas.microsoft.com/office/2007/relationships/hdphoto" Target="../media/hdphoto1.wdp"/><Relationship Id="rId22" Type="http://schemas.openxmlformats.org/officeDocument/2006/relationships/image" Target="../media/image127.emf"/></Relationships>
</file>

<file path=ppt/slides/_rels/slide58.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6.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7.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28.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59.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13.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30.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6.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1.xml"/><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s/_rels/slide60.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microsoft.com/office/2007/relationships/hdphoto" Target="../media/hdphoto2.wdp"/><Relationship Id="rId7" Type="http://schemas.microsoft.com/office/2007/relationships/hdphoto" Target="../media/hdphoto13.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23" Type="http://schemas.openxmlformats.org/officeDocument/2006/relationships/image" Target="../media/image128.emf"/><Relationship Id="rId10" Type="http://schemas.openxmlformats.org/officeDocument/2006/relationships/image" Target="../media/image230.png"/><Relationship Id="rId19" Type="http://schemas.openxmlformats.org/officeDocument/2006/relationships/image" Target="../media/image231.png"/><Relationship Id="rId4" Type="http://schemas.openxmlformats.org/officeDocument/2006/relationships/image" Target="../media/image208.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7.emf"/></Relationships>
</file>

<file path=ppt/slides/_rels/slide61.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234.jpeg"/><Relationship Id="rId3" Type="http://schemas.openxmlformats.org/officeDocument/2006/relationships/image" Target="../media/image232.png"/><Relationship Id="rId21" Type="http://schemas.openxmlformats.org/officeDocument/2006/relationships/image" Target="../media/image126.png"/><Relationship Id="rId7" Type="http://schemas.openxmlformats.org/officeDocument/2006/relationships/image" Target="../media/image215.png"/><Relationship Id="rId12" Type="http://schemas.microsoft.com/office/2007/relationships/hdphoto" Target="../media/hdphoto1.wdp"/><Relationship Id="rId17" Type="http://schemas.openxmlformats.org/officeDocument/2006/relationships/image" Target="../media/image124.png"/><Relationship Id="rId25" Type="http://schemas.openxmlformats.org/officeDocument/2006/relationships/image" Target="../media/image128.emf"/><Relationship Id="rId2" Type="http://schemas.openxmlformats.org/officeDocument/2006/relationships/notesSlide" Target="../notesSlides/notesSlide4.xml"/><Relationship Id="rId16" Type="http://schemas.openxmlformats.org/officeDocument/2006/relationships/image" Target="../media/image123.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25.png"/><Relationship Id="rId24" Type="http://schemas.openxmlformats.org/officeDocument/2006/relationships/image" Target="../media/image217.png"/><Relationship Id="rId5" Type="http://schemas.openxmlformats.org/officeDocument/2006/relationships/image" Target="../media/image165.png"/><Relationship Id="rId15" Type="http://schemas.openxmlformats.org/officeDocument/2006/relationships/image" Target="../media/image122.png"/><Relationship Id="rId23" Type="http://schemas.openxmlformats.org/officeDocument/2006/relationships/image" Target="../media/image127.emf"/><Relationship Id="rId10" Type="http://schemas.openxmlformats.org/officeDocument/2006/relationships/image" Target="../media/image119.png"/><Relationship Id="rId19" Type="http://schemas.microsoft.com/office/2007/relationships/hdphoto" Target="../media/hdphoto14.wdp"/><Relationship Id="rId4" Type="http://schemas.openxmlformats.org/officeDocument/2006/relationships/image" Target="../media/image233.jpeg"/><Relationship Id="rId9" Type="http://schemas.microsoft.com/office/2007/relationships/hdphoto" Target="../media/hdphoto12.wdp"/><Relationship Id="rId14" Type="http://schemas.openxmlformats.org/officeDocument/2006/relationships/image" Target="../media/image121.png"/><Relationship Id="rId22" Type="http://schemas.microsoft.com/office/2007/relationships/hdphoto" Target="../media/hdphoto2.wdp"/></Relationships>
</file>

<file path=ppt/slides/_rels/slide62.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5.png"/><Relationship Id="rId18" Type="http://schemas.openxmlformats.org/officeDocument/2006/relationships/image" Target="../media/image123.png"/><Relationship Id="rId26" Type="http://schemas.openxmlformats.org/officeDocument/2006/relationships/image" Target="../media/image128.emf"/><Relationship Id="rId3" Type="http://schemas.openxmlformats.org/officeDocument/2006/relationships/image" Target="../media/image234.jpeg"/><Relationship Id="rId21" Type="http://schemas.openxmlformats.org/officeDocument/2006/relationships/image" Target="../media/image212.png"/><Relationship Id="rId7" Type="http://schemas.openxmlformats.org/officeDocument/2006/relationships/image" Target="../media/image165.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217.png"/><Relationship Id="rId2" Type="http://schemas.openxmlformats.org/officeDocument/2006/relationships/notesSlide" Target="../notesSlides/notesSlide5.xml"/><Relationship Id="rId16" Type="http://schemas.openxmlformats.org/officeDocument/2006/relationships/image" Target="../media/image121.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33.jpeg"/><Relationship Id="rId11" Type="http://schemas.microsoft.com/office/2007/relationships/hdphoto" Target="../media/hdphoto12.wdp"/><Relationship Id="rId24" Type="http://schemas.openxmlformats.org/officeDocument/2006/relationships/image" Target="../media/image127.emf"/><Relationship Id="rId5" Type="http://schemas.openxmlformats.org/officeDocument/2006/relationships/image" Target="../media/image235.png"/><Relationship Id="rId15" Type="http://schemas.openxmlformats.org/officeDocument/2006/relationships/image" Target="../media/image120.png"/><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4.png"/><Relationship Id="rId4" Type="http://schemas.microsoft.com/office/2007/relationships/hdphoto" Target="../media/hdphoto14.wdp"/><Relationship Id="rId9" Type="http://schemas.openxmlformats.org/officeDocument/2006/relationships/image" Target="../media/image215.png"/><Relationship Id="rId14" Type="http://schemas.microsoft.com/office/2007/relationships/hdphoto" Target="../media/hdphoto1.wdp"/><Relationship Id="rId22" Type="http://schemas.openxmlformats.org/officeDocument/2006/relationships/image" Target="../media/image126.png"/></Relationships>
</file>

<file path=ppt/slides/_rels/slide63.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openxmlformats.org/officeDocument/2006/relationships/image" Target="../media/image208.png"/><Relationship Id="rId12" Type="http://schemas.microsoft.com/office/2007/relationships/hdphoto" Target="../media/hdphoto16.wdp"/><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36.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65.png"/><Relationship Id="rId11" Type="http://schemas.openxmlformats.org/officeDocument/2006/relationships/image" Target="../media/image202.png"/><Relationship Id="rId24" Type="http://schemas.openxmlformats.org/officeDocument/2006/relationships/image" Target="../media/image127.emf"/><Relationship Id="rId5" Type="http://schemas.openxmlformats.org/officeDocument/2006/relationships/image" Target="../media/image23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39.png"/><Relationship Id="rId19" Type="http://schemas.openxmlformats.org/officeDocument/2006/relationships/image" Target="../media/image122.png"/><Relationship Id="rId4" Type="http://schemas.openxmlformats.org/officeDocument/2006/relationships/image" Target="../media/image215.png"/><Relationship Id="rId9" Type="http://schemas.microsoft.com/office/2007/relationships/hdphoto" Target="../media/hdphoto15.wdp"/><Relationship Id="rId14" Type="http://schemas.openxmlformats.org/officeDocument/2006/relationships/image" Target="../media/image119.png"/><Relationship Id="rId22" Type="http://schemas.openxmlformats.org/officeDocument/2006/relationships/image" Target="../media/image126.png"/></Relationships>
</file>

<file path=ppt/slides/_rels/slide64.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5.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40.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2.wdp"/><Relationship Id="rId14" Type="http://schemas.openxmlformats.org/officeDocument/2006/relationships/image" Target="../media/image119.png"/><Relationship Id="rId22" Type="http://schemas.openxmlformats.org/officeDocument/2006/relationships/image" Target="../media/image126.png"/></Relationships>
</file>

<file path=ppt/slides/_rels/slide6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42.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17.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41.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8.wdp"/><Relationship Id="rId14" Type="http://schemas.openxmlformats.org/officeDocument/2006/relationships/image" Target="../media/image119.png"/><Relationship Id="rId22" Type="http://schemas.openxmlformats.org/officeDocument/2006/relationships/image" Target="../media/image126.png"/></Relationships>
</file>

<file path=ppt/slides/_rels/slide66.xml.rels><?xml version="1.0" encoding="UTF-8" standalone="yes"?>
<Relationships xmlns="http://schemas.openxmlformats.org/package/2006/relationships"><Relationship Id="rId8" Type="http://schemas.openxmlformats.org/officeDocument/2006/relationships/image" Target="../media/image239.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24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128.emf"/><Relationship Id="rId2" Type="http://schemas.openxmlformats.org/officeDocument/2006/relationships/image" Target="../media/image243.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openxmlformats.org/officeDocument/2006/relationships/image" Target="../media/image127.emf"/><Relationship Id="rId5" Type="http://schemas.openxmlformats.org/officeDocument/2006/relationships/image" Target="../media/image186.png"/><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45.png"/><Relationship Id="rId14" Type="http://schemas.openxmlformats.org/officeDocument/2006/relationships/image" Target="../media/image125.png"/><Relationship Id="rId22" Type="http://schemas.openxmlformats.org/officeDocument/2006/relationships/image" Target="../media/image126.png"/></Relationships>
</file>

<file path=ppt/slides/_rels/slide67.xml.rels><?xml version="1.0" encoding="UTF-8" standalone="yes"?>
<Relationships xmlns="http://schemas.openxmlformats.org/package/2006/relationships"><Relationship Id="rId8" Type="http://schemas.openxmlformats.org/officeDocument/2006/relationships/image" Target="../media/image239.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215.png"/><Relationship Id="rId21" Type="http://schemas.openxmlformats.org/officeDocument/2006/relationships/image" Target="../media/image119.png"/><Relationship Id="rId7" Type="http://schemas.openxmlformats.org/officeDocument/2006/relationships/image" Target="../media/image244.png"/><Relationship Id="rId12" Type="http://schemas.openxmlformats.org/officeDocument/2006/relationships/image" Target="../media/image125.png"/><Relationship Id="rId17" Type="http://schemas.openxmlformats.org/officeDocument/2006/relationships/image" Target="../media/image123.png"/><Relationship Id="rId25" Type="http://schemas.openxmlformats.org/officeDocument/2006/relationships/image" Target="../media/image128.emf"/><Relationship Id="rId2" Type="http://schemas.openxmlformats.org/officeDocument/2006/relationships/image" Target="../media/image247.png"/><Relationship Id="rId16" Type="http://schemas.openxmlformats.org/officeDocument/2006/relationships/image" Target="../media/image122.png"/><Relationship Id="rId20" Type="http://schemas.openxmlformats.org/officeDocument/2006/relationships/image" Target="../media/image248.png"/><Relationship Id="rId1" Type="http://schemas.openxmlformats.org/officeDocument/2006/relationships/slideLayout" Target="../slideLayouts/slideLayout32.xml"/><Relationship Id="rId6" Type="http://schemas.microsoft.com/office/2007/relationships/hdphoto" Target="../media/hdphoto5.wdp"/><Relationship Id="rId11" Type="http://schemas.openxmlformats.org/officeDocument/2006/relationships/image" Target="../media/image242.png"/><Relationship Id="rId24" Type="http://schemas.openxmlformats.org/officeDocument/2006/relationships/image" Target="../media/image127.emf"/><Relationship Id="rId5" Type="http://schemas.openxmlformats.org/officeDocument/2006/relationships/image" Target="../media/image186.png"/><Relationship Id="rId15" Type="http://schemas.openxmlformats.org/officeDocument/2006/relationships/image" Target="../media/image121.png"/><Relationship Id="rId23" Type="http://schemas.microsoft.com/office/2007/relationships/hdphoto" Target="../media/hdphoto2.wdp"/><Relationship Id="rId10" Type="http://schemas.microsoft.com/office/2007/relationships/hdphoto" Target="../media/hdphoto12.wdp"/><Relationship Id="rId19" Type="http://schemas.openxmlformats.org/officeDocument/2006/relationships/image" Target="../media/image245.png"/><Relationship Id="rId4" Type="http://schemas.openxmlformats.org/officeDocument/2006/relationships/image" Target="../media/image238.png"/><Relationship Id="rId9" Type="http://schemas.openxmlformats.org/officeDocument/2006/relationships/image" Target="../media/image202.png"/><Relationship Id="rId14" Type="http://schemas.openxmlformats.org/officeDocument/2006/relationships/image" Target="../media/image120.png"/><Relationship Id="rId22" Type="http://schemas.openxmlformats.org/officeDocument/2006/relationships/image" Target="../media/image126.png"/></Relationships>
</file>

<file path=ppt/slides/_rels/slide68.xml.rels><?xml version="1.0" encoding="UTF-8" standalone="yes"?>
<Relationships xmlns="http://schemas.openxmlformats.org/package/2006/relationships"><Relationship Id="rId8" Type="http://schemas.openxmlformats.org/officeDocument/2006/relationships/image" Target="../media/image248.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12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246.png"/><Relationship Id="rId2" Type="http://schemas.openxmlformats.org/officeDocument/2006/relationships/image" Target="../media/image24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openxmlformats.org/officeDocument/2006/relationships/image" Target="../media/image128.emf"/><Relationship Id="rId5" Type="http://schemas.openxmlformats.org/officeDocument/2006/relationships/image" Target="../media/image186.png"/><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39.png"/><Relationship Id="rId14" Type="http://schemas.openxmlformats.org/officeDocument/2006/relationships/image" Target="../media/image125.png"/><Relationship Id="rId22" Type="http://schemas.microsoft.com/office/2007/relationships/hdphoto" Target="../media/hdphoto2.wdp"/></Relationships>
</file>

<file path=ppt/slides/_rels/slide69.xml.rels><?xml version="1.0" encoding="UTF-8" standalone="yes"?>
<Relationships xmlns="http://schemas.openxmlformats.org/package/2006/relationships"><Relationship Id="rId8" Type="http://schemas.openxmlformats.org/officeDocument/2006/relationships/image" Target="../media/image255.png"/><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51.png"/><Relationship Id="rId21" Type="http://schemas.openxmlformats.org/officeDocument/2006/relationships/image" Target="../media/image126.png"/><Relationship Id="rId7" Type="http://schemas.openxmlformats.org/officeDocument/2006/relationships/image" Target="../media/image254.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246.png"/><Relationship Id="rId2" Type="http://schemas.openxmlformats.org/officeDocument/2006/relationships/image" Target="../media/image250.png"/><Relationship Id="rId16" Type="http://schemas.openxmlformats.org/officeDocument/2006/relationships/image" Target="../media/image121.png"/><Relationship Id="rId20" Type="http://schemas.openxmlformats.org/officeDocument/2006/relationships/image" Target="../media/image238.png"/><Relationship Id="rId1" Type="http://schemas.openxmlformats.org/officeDocument/2006/relationships/slideLayout" Target="../slideLayouts/slideLayout14.xml"/><Relationship Id="rId6" Type="http://schemas.openxmlformats.org/officeDocument/2006/relationships/image" Target="../media/image253.png"/><Relationship Id="rId11" Type="http://schemas.openxmlformats.org/officeDocument/2006/relationships/image" Target="../media/image257.png"/><Relationship Id="rId24" Type="http://schemas.openxmlformats.org/officeDocument/2006/relationships/image" Target="../media/image128.emf"/><Relationship Id="rId5" Type="http://schemas.microsoft.com/office/2007/relationships/hdphoto" Target="../media/hdphoto19.wdp"/><Relationship Id="rId15" Type="http://schemas.openxmlformats.org/officeDocument/2006/relationships/image" Target="../media/image120.png"/><Relationship Id="rId23" Type="http://schemas.openxmlformats.org/officeDocument/2006/relationships/image" Target="../media/image127.emf"/><Relationship Id="rId10" Type="http://schemas.microsoft.com/office/2007/relationships/hdphoto" Target="../media/hdphoto20.wdp"/><Relationship Id="rId19" Type="http://schemas.openxmlformats.org/officeDocument/2006/relationships/image" Target="../media/image124.png"/><Relationship Id="rId4" Type="http://schemas.openxmlformats.org/officeDocument/2006/relationships/image" Target="../media/image252.png"/><Relationship Id="rId9" Type="http://schemas.openxmlformats.org/officeDocument/2006/relationships/image" Target="../media/image256.jpeg"/><Relationship Id="rId14" Type="http://schemas.microsoft.com/office/2007/relationships/hdphoto" Target="../media/hdphoto1.wdp"/><Relationship Id="rId22"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97.emf"/><Relationship Id="rId13" Type="http://schemas.openxmlformats.org/officeDocument/2006/relationships/image" Target="../media/image102.png"/><Relationship Id="rId3" Type="http://schemas.openxmlformats.org/officeDocument/2006/relationships/image" Target="../media/image92.emf"/><Relationship Id="rId7" Type="http://schemas.openxmlformats.org/officeDocument/2006/relationships/image" Target="../media/image96.emf"/><Relationship Id="rId12" Type="http://schemas.openxmlformats.org/officeDocument/2006/relationships/image" Target="../media/image101.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5.emf"/><Relationship Id="rId11" Type="http://schemas.openxmlformats.org/officeDocument/2006/relationships/image" Target="../media/image100.emf"/><Relationship Id="rId5" Type="http://schemas.openxmlformats.org/officeDocument/2006/relationships/image" Target="../media/image94.png"/><Relationship Id="rId10" Type="http://schemas.openxmlformats.org/officeDocument/2006/relationships/image" Target="../media/image99.emf"/><Relationship Id="rId4" Type="http://schemas.openxmlformats.org/officeDocument/2006/relationships/image" Target="../media/image93.emf"/><Relationship Id="rId9" Type="http://schemas.openxmlformats.org/officeDocument/2006/relationships/image" Target="../media/image98.emf"/><Relationship Id="rId14" Type="http://schemas.openxmlformats.org/officeDocument/2006/relationships/image" Target="../media/image103.png"/></Relationships>
</file>

<file path=ppt/slides/_rels/slide70.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104.png"/><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7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9.jpe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5.xml"/><Relationship Id="rId4" Type="http://schemas.openxmlformats.org/officeDocument/2006/relationships/image" Target="../media/image26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8" Type="http://schemas.openxmlformats.org/officeDocument/2006/relationships/image" Target="../media/image245.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86.png"/><Relationship Id="rId21" Type="http://schemas.openxmlformats.org/officeDocument/2006/relationships/image" Target="../media/image127.emf"/><Relationship Id="rId7" Type="http://schemas.openxmlformats.org/officeDocument/2006/relationships/image" Target="../media/image239.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63.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12.wdp"/><Relationship Id="rId11" Type="http://schemas.openxmlformats.org/officeDocument/2006/relationships/image" Target="../media/image119.png"/><Relationship Id="rId5" Type="http://schemas.openxmlformats.org/officeDocument/2006/relationships/image" Target="../media/image202.png"/><Relationship Id="rId15" Type="http://schemas.openxmlformats.org/officeDocument/2006/relationships/image" Target="../media/image121.png"/><Relationship Id="rId10" Type="http://schemas.openxmlformats.org/officeDocument/2006/relationships/image" Target="../media/image265.png"/><Relationship Id="rId19" Type="http://schemas.openxmlformats.org/officeDocument/2006/relationships/image" Target="../media/image126.png"/><Relationship Id="rId4" Type="http://schemas.microsoft.com/office/2007/relationships/hdphoto" Target="../media/hdphoto5.wdp"/><Relationship Id="rId9" Type="http://schemas.openxmlformats.org/officeDocument/2006/relationships/image" Target="../media/image264.png"/><Relationship Id="rId14" Type="http://schemas.openxmlformats.org/officeDocument/2006/relationships/image" Target="../media/image120.png"/><Relationship Id="rId22" Type="http://schemas.openxmlformats.org/officeDocument/2006/relationships/image" Target="../media/image128.emf"/></Relationships>
</file>

<file path=ppt/slides/_rels/slide7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126.png"/><Relationship Id="rId3" Type="http://schemas.openxmlformats.org/officeDocument/2006/relationships/image" Target="../media/image239.png"/><Relationship Id="rId21" Type="http://schemas.openxmlformats.org/officeDocument/2006/relationships/image" Target="../media/image128.emf"/><Relationship Id="rId7" Type="http://schemas.openxmlformats.org/officeDocument/2006/relationships/image" Target="../media/image245.png"/><Relationship Id="rId12" Type="http://schemas.microsoft.com/office/2007/relationships/hdphoto" Target="../media/hdphoto1.wdp"/><Relationship Id="rId17" Type="http://schemas.openxmlformats.org/officeDocument/2006/relationships/image" Target="../media/image124.png"/><Relationship Id="rId2" Type="http://schemas.openxmlformats.org/officeDocument/2006/relationships/image" Target="../media/image266.png"/><Relationship Id="rId16" Type="http://schemas.openxmlformats.org/officeDocument/2006/relationships/image" Target="../media/image123.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5.png"/><Relationship Id="rId5" Type="http://schemas.openxmlformats.org/officeDocument/2006/relationships/image" Target="../media/image186.png"/><Relationship Id="rId15" Type="http://schemas.openxmlformats.org/officeDocument/2006/relationships/image" Target="../media/image122.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265.png"/><Relationship Id="rId9" Type="http://schemas.microsoft.com/office/2007/relationships/hdphoto" Target="../media/hdphoto12.wdp"/><Relationship Id="rId14" Type="http://schemas.openxmlformats.org/officeDocument/2006/relationships/image" Target="../media/image121.png"/></Relationships>
</file>

<file path=ppt/slides/_rels/slide76.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269.png"/><Relationship Id="rId7"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271.png"/><Relationship Id="rId4" Type="http://schemas.openxmlformats.org/officeDocument/2006/relationships/image" Target="../media/image27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73.jpeg"/><Relationship Id="rId7" Type="http://schemas.openxmlformats.org/officeDocument/2006/relationships/hyperlink" Target="http://en.wikipedia.org/wiki/AC_power_plugs_and_sockets" TargetMode="External"/><Relationship Id="rId2" Type="http://schemas.openxmlformats.org/officeDocument/2006/relationships/image" Target="../media/image272.png"/><Relationship Id="rId1" Type="http://schemas.openxmlformats.org/officeDocument/2006/relationships/slideLayout" Target="../slideLayouts/slideLayout12.xml"/><Relationship Id="rId6" Type="http://schemas.openxmlformats.org/officeDocument/2006/relationships/image" Target="../media/image275.png"/><Relationship Id="rId11" Type="http://schemas.microsoft.com/office/2007/relationships/hdphoto" Target="../media/hdphoto22.wdp"/><Relationship Id="rId5" Type="http://schemas.openxmlformats.org/officeDocument/2006/relationships/image" Target="../media/image274.png"/><Relationship Id="rId10" Type="http://schemas.openxmlformats.org/officeDocument/2006/relationships/image" Target="../media/image277.png"/><Relationship Id="rId4" Type="http://schemas.microsoft.com/office/2007/relationships/hdphoto" Target="../media/hdphoto21.wdp"/><Relationship Id="rId9" Type="http://schemas.openxmlformats.org/officeDocument/2006/relationships/image" Target="../media/image27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2.png"/><Relationship Id="rId3" Type="http://schemas.openxmlformats.org/officeDocument/2006/relationships/image" Target="../media/image105.png"/><Relationship Id="rId7" Type="http://schemas.openxmlformats.org/officeDocument/2006/relationships/image" Target="../media/image108.jpeg"/><Relationship Id="rId12" Type="http://schemas.openxmlformats.org/officeDocument/2006/relationships/image" Target="../media/image111.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7.jpeg"/><Relationship Id="rId11" Type="http://schemas.openxmlformats.org/officeDocument/2006/relationships/image" Target="../media/image110.png"/><Relationship Id="rId5" Type="http://schemas.openxmlformats.org/officeDocument/2006/relationships/image" Target="../media/image71.png"/><Relationship Id="rId15" Type="http://schemas.openxmlformats.org/officeDocument/2006/relationships/image" Target="../media/image114.png"/><Relationship Id="rId10" Type="http://schemas.openxmlformats.org/officeDocument/2006/relationships/image" Target="../media/image102.png"/><Relationship Id="rId4" Type="http://schemas.openxmlformats.org/officeDocument/2006/relationships/image" Target="../media/image106.png"/><Relationship Id="rId9" Type="http://schemas.openxmlformats.org/officeDocument/2006/relationships/image" Target="../media/image101.png"/><Relationship Id="rId14" Type="http://schemas.openxmlformats.org/officeDocument/2006/relationships/image" Target="../media/image113.png"/></Relationships>
</file>

<file path=ppt/slides/_rels/slide90.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8" Type="http://schemas.openxmlformats.org/officeDocument/2006/relationships/image" Target="../media/image285.png"/><Relationship Id="rId13" Type="http://schemas.microsoft.com/office/2007/relationships/hdphoto" Target="../media/hdphoto23.wdp"/><Relationship Id="rId18" Type="http://schemas.openxmlformats.org/officeDocument/2006/relationships/image" Target="../media/image294.png"/><Relationship Id="rId3" Type="http://schemas.openxmlformats.org/officeDocument/2006/relationships/image" Target="../media/image280.png"/><Relationship Id="rId7" Type="http://schemas.openxmlformats.org/officeDocument/2006/relationships/image" Target="../media/image284.png"/><Relationship Id="rId12" Type="http://schemas.openxmlformats.org/officeDocument/2006/relationships/image" Target="../media/image289.png"/><Relationship Id="rId17" Type="http://schemas.openxmlformats.org/officeDocument/2006/relationships/image" Target="../media/image293.png"/><Relationship Id="rId2" Type="http://schemas.openxmlformats.org/officeDocument/2006/relationships/notesSlide" Target="../notesSlides/notesSlide6.xml"/><Relationship Id="rId16" Type="http://schemas.openxmlformats.org/officeDocument/2006/relationships/image" Target="../media/image292.png"/><Relationship Id="rId1" Type="http://schemas.openxmlformats.org/officeDocument/2006/relationships/slideLayout" Target="../slideLayouts/slideLayout12.xml"/><Relationship Id="rId6" Type="http://schemas.openxmlformats.org/officeDocument/2006/relationships/image" Target="../media/image283.png"/><Relationship Id="rId11" Type="http://schemas.openxmlformats.org/officeDocument/2006/relationships/image" Target="../media/image288.png"/><Relationship Id="rId5" Type="http://schemas.openxmlformats.org/officeDocument/2006/relationships/image" Target="../media/image282.png"/><Relationship Id="rId15" Type="http://schemas.openxmlformats.org/officeDocument/2006/relationships/image" Target="../media/image291.png"/><Relationship Id="rId10" Type="http://schemas.openxmlformats.org/officeDocument/2006/relationships/image" Target="../media/image287.png"/><Relationship Id="rId4" Type="http://schemas.openxmlformats.org/officeDocument/2006/relationships/image" Target="../media/image281.png"/><Relationship Id="rId9" Type="http://schemas.openxmlformats.org/officeDocument/2006/relationships/image" Target="../media/image286.png"/><Relationship Id="rId14" Type="http://schemas.openxmlformats.org/officeDocument/2006/relationships/image" Target="../media/image290.png"/></Relationships>
</file>

<file path=ppt/slides/_rels/slide93.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4.xml.rels><?xml version="1.0" encoding="UTF-8" standalone="yes"?>
<Relationships xmlns="http://schemas.openxmlformats.org/package/2006/relationships"><Relationship Id="rId3" Type="http://schemas.openxmlformats.org/officeDocument/2006/relationships/image" Target="../media/image299.jpeg"/><Relationship Id="rId2" Type="http://schemas.openxmlformats.org/officeDocument/2006/relationships/image" Target="../media/image298.jpe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5.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image" Target="../media/image300.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302.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304.jpeg"/><Relationship Id="rId2" Type="http://schemas.openxmlformats.org/officeDocument/2006/relationships/image" Target="../media/image303.jpe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8.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118.png"/><Relationship Id="rId1" Type="http://schemas.openxmlformats.org/officeDocument/2006/relationships/slideLayout" Target="../slideLayouts/slideLayout14.xml"/><Relationship Id="rId6" Type="http://schemas.openxmlformats.org/officeDocument/2006/relationships/image" Target="../media/image308.png"/><Relationship Id="rId5" Type="http://schemas.openxmlformats.org/officeDocument/2006/relationships/image" Target="../media/image307.png"/><Relationship Id="rId4" Type="http://schemas.openxmlformats.org/officeDocument/2006/relationships/image" Target="../media/image306.png"/></Relationships>
</file>

<file path=ppt/slides/_rels/slide99.xml.rels><?xml version="1.0" encoding="UTF-8" standalone="yes"?>
<Relationships xmlns="http://schemas.openxmlformats.org/package/2006/relationships"><Relationship Id="rId3" Type="http://schemas.openxmlformats.org/officeDocument/2006/relationships/image" Target="../media/image310.emf"/><Relationship Id="rId2" Type="http://schemas.openxmlformats.org/officeDocument/2006/relationships/image" Target="../media/image309.png"/><Relationship Id="rId1" Type="http://schemas.openxmlformats.org/officeDocument/2006/relationships/slideLayout" Target="../slideLayouts/slideLayout14.xml"/><Relationship Id="rId4" Type="http://schemas.openxmlformats.org/officeDocument/2006/relationships/image" Target="../media/image1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October,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3959789997"/>
              </p:ext>
            </p:extLst>
          </p:nvPr>
        </p:nvGraphicFramePr>
        <p:xfrm>
          <a:off x="238173" y="900001"/>
          <a:ext cx="8639999" cy="3436198"/>
        </p:xfrm>
        <a:graphic>
          <a:graphicData uri="http://schemas.openxmlformats.org/drawingml/2006/table">
            <a:tbl>
              <a:tblPr firstRow="1" bandRow="1">
                <a:effectLst/>
                <a:tableStyleId>{073A0DAA-6AF3-43AB-8588-CEC1D06C72B9}</a:tableStyleId>
              </a:tblPr>
              <a:tblGrid>
                <a:gridCol w="1137599"/>
                <a:gridCol w="937800"/>
                <a:gridCol w="937800"/>
                <a:gridCol w="937800"/>
                <a:gridCol w="937800"/>
                <a:gridCol w="937800"/>
                <a:gridCol w="937800"/>
                <a:gridCol w="937800"/>
                <a:gridCol w="9378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t>FG-60E</a:t>
                      </a:r>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FG-70D/90D</a:t>
                      </a:r>
                      <a:endParaRPr lang="en-US" sz="1000" dirty="0"/>
                    </a:p>
                  </a:txBody>
                  <a:tcPr marT="34290" marB="34290" anchor="ctr">
                    <a:solidFill>
                      <a:srgbClr val="3C3C3C"/>
                    </a:solidFill>
                  </a:tcPr>
                </a:tc>
                <a:tc>
                  <a:txBody>
                    <a:bodyPr/>
                    <a:lstStyle/>
                    <a:p>
                      <a:pPr algn="ctr"/>
                      <a:r>
                        <a:rPr lang="en-US" sz="1000" dirty="0" smtClean="0"/>
                        <a:t>FG-90E</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 / 3 / 3 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4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 Mil</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34290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30,000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27,500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a:t>
                      </a:r>
                      <a:r>
                        <a:rPr lang="en-US" sz="900" baseline="0" dirty="0" smtClean="0">
                          <a:solidFill>
                            <a:srgbClr val="000000"/>
                          </a:solidFill>
                        </a:rPr>
                        <a:t>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160</a:t>
                      </a:r>
                      <a:r>
                        <a:rPr lang="en-US" sz="900" baseline="0" dirty="0" smtClean="0">
                          <a:solidFill>
                            <a:srgbClr val="000000"/>
                          </a:solidFill>
                        </a:rPr>
                        <a:t> M</a:t>
                      </a:r>
                      <a:r>
                        <a:rPr lang="en-US" sz="900" dirty="0" smtClean="0">
                          <a:solidFill>
                            <a:srgbClr val="000000"/>
                          </a:solidFill>
                        </a:rPr>
                        <a:t>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IPS (</a:t>
                      </a:r>
                      <a:r>
                        <a:rPr lang="en-US" sz="900" b="1" dirty="0" err="1" smtClean="0">
                          <a:solidFill>
                            <a:schemeClr val="bg1"/>
                          </a:solidFill>
                        </a:rPr>
                        <a:t>Ent</a:t>
                      </a:r>
                      <a:r>
                        <a:rPr lang="en-US" sz="900" b="1" dirty="0" smtClean="0">
                          <a:solidFill>
                            <a:schemeClr val="bg1"/>
                          </a:solidFill>
                        </a:rPr>
                        <a:t>. Mix)</a:t>
                      </a:r>
                    </a:p>
                  </a:txBody>
                  <a:tcPr marT="34290" marB="34290" anchor="ctr">
                    <a:solidFill>
                      <a:schemeClr val="accent4"/>
                    </a:solidFill>
                  </a:tcPr>
                </a:tc>
                <a:tc>
                  <a:txBody>
                    <a:bodyPr/>
                    <a:lstStyle/>
                    <a:p>
                      <a:pPr algn="ctr"/>
                      <a:r>
                        <a:rPr lang="en-US" sz="900" dirty="0" smtClean="0"/>
                        <a:t>240 Mbps</a:t>
                      </a:r>
                      <a:endParaRPr lang="en-US" sz="900" dirty="0"/>
                    </a:p>
                  </a:txBody>
                  <a:tcPr marT="34290" marB="34290" anchor="ctr"/>
                </a:tc>
                <a:tc>
                  <a:txBody>
                    <a:bodyPr/>
                    <a:lstStyle/>
                    <a:p>
                      <a:pPr algn="ctr"/>
                      <a:r>
                        <a:rPr lang="en-US" sz="900" dirty="0" smtClean="0"/>
                        <a:t>270 Mbps</a:t>
                      </a:r>
                      <a:endParaRPr lang="en-US" sz="900" dirty="0"/>
                    </a:p>
                  </a:txBody>
                  <a:tcPr marT="34290" marB="34290" anchor="ctr"/>
                </a:tc>
                <a:tc>
                  <a:txBody>
                    <a:bodyPr/>
                    <a:lstStyle/>
                    <a:p>
                      <a:pPr algn="ctr"/>
                      <a:r>
                        <a:rPr lang="en-US" sz="900" dirty="0" smtClean="0"/>
                        <a:t>41 Mbps</a:t>
                      </a:r>
                      <a:endParaRPr lang="en-US" sz="900" dirty="0"/>
                    </a:p>
                  </a:txBody>
                  <a:tcPr marT="34290" marB="34290" anchor="ctr"/>
                </a:tc>
                <a:tc>
                  <a:txBody>
                    <a:bodyPr/>
                    <a:lstStyle/>
                    <a:p>
                      <a:pPr algn="ctr"/>
                      <a:r>
                        <a:rPr lang="en-US" sz="900" dirty="0" smtClean="0"/>
                        <a:t>350 Mbps</a:t>
                      </a:r>
                      <a:endParaRPr lang="en-US" sz="900" dirty="0"/>
                    </a:p>
                  </a:txBody>
                  <a:tcPr marT="34290" marB="34290" anchor="ctr" horzOverflow="overflow"/>
                </a:tc>
                <a:tc>
                  <a:txBody>
                    <a:bodyPr/>
                    <a:lstStyle/>
                    <a:p>
                      <a:pPr algn="ctr"/>
                      <a:r>
                        <a:rPr lang="en-US" sz="900" dirty="0" smtClean="0"/>
                        <a:t>245 Mbps</a:t>
                      </a:r>
                      <a:endParaRPr lang="en-US" sz="900" dirty="0"/>
                    </a:p>
                  </a:txBody>
                  <a:tcPr marT="34290" marB="34290" anchor="ctr"/>
                </a:tc>
                <a:tc>
                  <a:txBody>
                    <a:bodyPr/>
                    <a:lstStyle/>
                    <a:p>
                      <a:pPr algn="ctr"/>
                      <a:r>
                        <a:rPr lang="en-US" sz="900" dirty="0" smtClean="0"/>
                        <a:t>41 Mbps</a:t>
                      </a:r>
                      <a:endParaRPr lang="en-US" sz="900" dirty="0"/>
                    </a:p>
                  </a:txBody>
                  <a:tcPr marT="34290" marB="34290" anchor="ctr" horzOverflow="overflow"/>
                </a:tc>
                <a:tc>
                  <a:txBody>
                    <a:bodyPr/>
                    <a:lstStyle/>
                    <a:p>
                      <a:pPr algn="ctr"/>
                      <a:r>
                        <a:rPr lang="en-US" sz="900" dirty="0" smtClean="0"/>
                        <a:t>300 Mbps</a:t>
                      </a:r>
                      <a:endParaRPr lang="en-US" sz="900" dirty="0"/>
                    </a:p>
                  </a:txBody>
                  <a:tcPr marT="34290" marB="34290" anchor="ctr" horzOverflow="overflow"/>
                </a:tc>
                <a:tc>
                  <a:txBody>
                    <a:bodyPr/>
                    <a:lstStyle/>
                    <a:p>
                      <a:pPr algn="ctr"/>
                      <a:r>
                        <a:rPr lang="en-US" sz="900" dirty="0" smtClean="0"/>
                        <a:t>260 Mbps</a:t>
                      </a:r>
                      <a:endParaRPr lang="en-US" sz="900" dirty="0"/>
                    </a:p>
                  </a:txBody>
                  <a:tcPr marT="34290" marB="3429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a:t>
                      </a:r>
                      <a:r>
                        <a:rPr lang="en-US" sz="900" b="1" dirty="0" err="1" smtClean="0">
                          <a:solidFill>
                            <a:schemeClr val="bg1"/>
                          </a:solidFill>
                        </a:rPr>
                        <a:t>Ent</a:t>
                      </a:r>
                      <a:r>
                        <a:rPr lang="en-US" sz="900" b="1" dirty="0" smtClean="0">
                          <a:solidFill>
                            <a:schemeClr val="bg1"/>
                          </a:solidFill>
                        </a:rPr>
                        <a:t>.</a:t>
                      </a:r>
                      <a:r>
                        <a:rPr lang="en-US" sz="900" b="1" baseline="0" dirty="0" smtClean="0">
                          <a:solidFill>
                            <a:schemeClr val="bg1"/>
                          </a:solidFill>
                        </a:rPr>
                        <a:t> </a:t>
                      </a:r>
                      <a:r>
                        <a:rPr lang="en-US" sz="900" b="1" dirty="0" smtClean="0">
                          <a:solidFill>
                            <a:schemeClr val="bg1"/>
                          </a:solidFill>
                        </a:rPr>
                        <a:t>Mix)</a:t>
                      </a:r>
                    </a:p>
                  </a:txBody>
                  <a:tcPr marT="34290" marB="34290" anchor="ctr">
                    <a:solidFill>
                      <a:schemeClr val="accent4"/>
                    </a:solidFill>
                  </a:tcPr>
                </a:tc>
                <a:tc>
                  <a:txBody>
                    <a:bodyPr/>
                    <a:lstStyle/>
                    <a:p>
                      <a:pPr algn="ctr"/>
                      <a:r>
                        <a:rPr lang="en-US" sz="900" dirty="0" smtClean="0"/>
                        <a:t>200 Mbps</a:t>
                      </a:r>
                      <a:endParaRPr lang="en-US" sz="900" dirty="0"/>
                    </a:p>
                  </a:txBody>
                  <a:tcPr marT="34290" marB="34290" anchor="ctr"/>
                </a:tc>
                <a:tc>
                  <a:txBody>
                    <a:bodyPr/>
                    <a:lstStyle/>
                    <a:p>
                      <a:pPr algn="ctr"/>
                      <a:r>
                        <a:rPr lang="en-US" sz="900" dirty="0" smtClean="0"/>
                        <a:t>220 Mbps</a:t>
                      </a:r>
                      <a:endParaRPr lang="en-US" sz="900" dirty="0"/>
                    </a:p>
                  </a:txBody>
                  <a:tcPr marT="34290" marB="34290" anchor="ctr"/>
                </a:tc>
                <a:tc>
                  <a:txBody>
                    <a:bodyPr/>
                    <a:lstStyle/>
                    <a:p>
                      <a:pPr algn="ctr"/>
                      <a:r>
                        <a:rPr lang="en-US" sz="900" dirty="0" smtClean="0"/>
                        <a:t>23 Mbps</a:t>
                      </a:r>
                      <a:endParaRPr lang="en-US" sz="900" dirty="0"/>
                    </a:p>
                  </a:txBody>
                  <a:tcPr marT="34290" marB="34290" anchor="ctr"/>
                </a:tc>
                <a:tc>
                  <a:txBody>
                    <a:bodyPr/>
                    <a:lstStyle/>
                    <a:p>
                      <a:pPr algn="ctr"/>
                      <a:r>
                        <a:rPr lang="en-US" sz="900" dirty="0" smtClean="0"/>
                        <a:t>250 Mbps</a:t>
                      </a:r>
                      <a:endParaRPr lang="en-US" sz="900" dirty="0"/>
                    </a:p>
                  </a:txBody>
                  <a:tcPr marT="34290" marB="34290" anchor="ctr"/>
                </a:tc>
                <a:tc>
                  <a:txBody>
                    <a:bodyPr/>
                    <a:lstStyle/>
                    <a:p>
                      <a:pPr algn="ctr"/>
                      <a:r>
                        <a:rPr lang="en-US" sz="900" dirty="0" smtClean="0"/>
                        <a:t>210 Mbps</a:t>
                      </a:r>
                      <a:endParaRPr lang="en-US" sz="900" dirty="0"/>
                    </a:p>
                  </a:txBody>
                  <a:tcPr marT="34290" marB="34290" anchor="ctr"/>
                </a:tc>
                <a:tc>
                  <a:txBody>
                    <a:bodyPr/>
                    <a:lstStyle/>
                    <a:p>
                      <a:pPr algn="ctr"/>
                      <a:r>
                        <a:rPr lang="en-US" sz="900" dirty="0" smtClean="0"/>
                        <a:t>25 Mbps</a:t>
                      </a:r>
                      <a:endParaRPr lang="en-US" sz="900" dirty="0"/>
                    </a:p>
                  </a:txBody>
                  <a:tcPr marT="34290" marB="34290" anchor="ctr"/>
                </a:tc>
                <a:tc>
                  <a:txBody>
                    <a:bodyPr/>
                    <a:lstStyle/>
                    <a:p>
                      <a:pPr algn="ctr"/>
                      <a:r>
                        <a:rPr lang="en-US" sz="900" dirty="0" smtClean="0"/>
                        <a:t>210 Mbps</a:t>
                      </a:r>
                      <a:endParaRPr lang="en-US" sz="900" dirty="0"/>
                    </a:p>
                  </a:txBody>
                  <a:tcPr marT="34290" marB="34290" anchor="ctr"/>
                </a:tc>
                <a:tc>
                  <a:txBody>
                    <a:bodyPr/>
                    <a:lstStyle/>
                    <a:p>
                      <a:pPr algn="ctr"/>
                      <a:r>
                        <a:rPr lang="en-US" sz="900" dirty="0" smtClean="0"/>
                        <a:t>230 Mbps</a:t>
                      </a:r>
                      <a:endParaRPr lang="en-US" sz="900" dirty="0"/>
                    </a:p>
                  </a:txBody>
                  <a:tcPr marT="34290" marB="34290" anchor="ctr"/>
                </a:tc>
              </a:tr>
              <a:tr h="0">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10 x GE RJ45</a:t>
                      </a: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128 GB (61E)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4" y="894045"/>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60" y="1514028"/>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1"/>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1"/>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8"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4"/>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7"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8"/>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80" y="2229057"/>
            <a:ext cx="2819400" cy="313748"/>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FAN-612N/R</a:t>
            </a:r>
          </a:p>
        </p:txBody>
      </p:sp>
      <p:pic>
        <p:nvPicPr>
          <p:cNvPr id="10" name="Picture 9"/>
          <p:cNvPicPr>
            <a:picLocks noChangeAspect="1"/>
          </p:cNvPicPr>
          <p:nvPr/>
        </p:nvPicPr>
        <p:blipFill>
          <a:blip r:embed="rId2"/>
          <a:stretch>
            <a:fillRect/>
          </a:stretch>
        </p:blipFill>
        <p:spPr>
          <a:xfrm>
            <a:off x="1225815" y="1028906"/>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4" y="1129748"/>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4290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90"/>
            <a:ext cx="2819400" cy="348701"/>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FAN-500N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1"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10"/>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4290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1"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02341849"/>
              </p:ext>
            </p:extLst>
          </p:nvPr>
        </p:nvGraphicFramePr>
        <p:xfrm>
          <a:off x="241396" y="960119"/>
          <a:ext cx="8763002" cy="3707099"/>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56563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4x4:4</a:t>
                      </a:r>
                    </a:p>
                  </a:txBody>
                  <a:tcPr marL="0" marR="0" marT="0" marB="0" anchor="ctr">
                    <a:solidFill>
                      <a:schemeClr val="accent4">
                        <a:lumMod val="50000"/>
                      </a:schemeClr>
                    </a:solidFill>
                  </a:tcPr>
                </a:tc>
                <a:tc>
                  <a:txBody>
                    <a:bodyPr/>
                    <a:lstStyle/>
                    <a:p>
                      <a:pPr algn="ctr"/>
                      <a:r>
                        <a:rPr lang="en-US" sz="1200" dirty="0" smtClean="0">
                          <a:solidFill>
                            <a:schemeClr val="bg1"/>
                          </a:solidFill>
                        </a:rPr>
                        <a:t>+BT/BLE</a:t>
                      </a:r>
                    </a:p>
                  </a:txBody>
                  <a:tcPr marL="0" marR="0" marT="0" marB="0" vert="vert270" anchor="ctr">
                    <a:solidFill>
                      <a:schemeClr val="accent4"/>
                    </a:solidFill>
                  </a:tcPr>
                </a:tc>
                <a:tc rowSpan="3">
                  <a:txBody>
                    <a:bodyPr/>
                    <a:lstStyle/>
                    <a:p>
                      <a:pPr algn="ctr"/>
                      <a:r>
                        <a:rPr lang="en-US" sz="12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row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Dual Radio</a:t>
                      </a:r>
                    </a:p>
                  </a:txBody>
                  <a:tcPr marL="0" marR="0" marT="0" marB="0" vert="vert270" anchor="ctr">
                    <a:solidFill>
                      <a:schemeClr val="accent4"/>
                    </a:solidFill>
                  </a:tcPr>
                </a:tc>
                <a:tc vMerge="1">
                  <a:txBody>
                    <a:bodyPr/>
                    <a:lstStyle/>
                    <a:p>
                      <a:endParaRPr lang="en-US"/>
                    </a:p>
                  </a:txBody>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rowSpan="3">
                  <a:txBody>
                    <a:bodyPr/>
                    <a:lstStyle/>
                    <a:p>
                      <a:pPr algn="ctr"/>
                      <a:r>
                        <a:rPr lang="en-US" sz="1200" dirty="0" smtClean="0"/>
                        <a:t>3x3:3</a:t>
                      </a:r>
                    </a:p>
                  </a:txBody>
                  <a:tcPr marL="0" marR="0" marT="0" marB="0" anchor="ctr">
                    <a:solidFill>
                      <a:schemeClr val="accent4">
                        <a:lumMod val="50000"/>
                      </a:schemeClr>
                    </a:solidFill>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rowSpan="3">
                  <a:txBody>
                    <a:bodyPr/>
                    <a:lstStyle/>
                    <a:p>
                      <a:pPr algn="ctr"/>
                      <a:endParaRPr lang="en-US" sz="12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565633">
                <a:tc>
                  <a:txBody>
                    <a:bodyPr/>
                    <a:lstStyle/>
                    <a:p>
                      <a:pPr algn="ctr"/>
                      <a:r>
                        <a:rPr lang="en-US" sz="12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2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200" dirty="0" smtClean="0"/>
                        <a:t>Personal</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Outdoor</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Indoor</a:t>
                      </a:r>
                      <a:endParaRPr lang="en-US" sz="1200" b="1" dirty="0">
                        <a:solidFill>
                          <a:schemeClr val="tx1">
                            <a:lumMod val="50000"/>
                            <a:lumOff val="50000"/>
                          </a:schemeClr>
                        </a:solidFill>
                      </a:endParaRPr>
                    </a:p>
                  </a:txBody>
                  <a:tcPr marL="0" marR="0" marT="0" marB="0" anchor="ctr">
                    <a:solidFill>
                      <a:srgbClr val="3C3C3C"/>
                    </a:solidFill>
                  </a:tcPr>
                </a:tc>
              </a:tr>
            </a:tbl>
          </a:graphicData>
        </a:graphic>
      </p:graphicFrame>
      <p:sp>
        <p:nvSpPr>
          <p:cNvPr id="52" name="TextBox 51"/>
          <p:cNvSpPr txBox="1"/>
          <p:nvPr/>
        </p:nvSpPr>
        <p:spPr>
          <a:xfrm>
            <a:off x="7899538" y="238480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-S321CR</a:t>
            </a:r>
            <a:endParaRPr lang="en-US" sz="1200" b="1" dirty="0">
              <a:latin typeface="Arial Narrow"/>
              <a:cs typeface="Arial Narrow"/>
            </a:endParaRPr>
          </a:p>
        </p:txBody>
      </p:sp>
      <p:sp>
        <p:nvSpPr>
          <p:cNvPr id="54" name="TextBox 53"/>
          <p:cNvSpPr txBox="1"/>
          <p:nvPr/>
        </p:nvSpPr>
        <p:spPr>
          <a:xfrm>
            <a:off x="7899539" y="2135351"/>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-S323CR</a:t>
            </a:r>
            <a:endParaRPr lang="en-US" sz="1200" b="1" dirty="0">
              <a:latin typeface="Arial Narrow"/>
              <a:cs typeface="Arial Narrow"/>
            </a:endParaRPr>
          </a:p>
        </p:txBody>
      </p:sp>
      <p:pic>
        <p:nvPicPr>
          <p:cNvPr id="58" name="Picture 5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261999"/>
            <a:ext cx="289283" cy="538665"/>
          </a:xfrm>
          <a:prstGeom prst="rect">
            <a:avLst/>
          </a:prstGeom>
        </p:spPr>
      </p:pic>
      <p:pic>
        <p:nvPicPr>
          <p:cNvPr id="61" name="Picture 6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095153"/>
            <a:ext cx="289283" cy="538665"/>
          </a:xfrm>
          <a:prstGeom prst="rect">
            <a:avLst/>
          </a:prstGeom>
        </p:spPr>
      </p:pic>
      <p:sp>
        <p:nvSpPr>
          <p:cNvPr id="62" name="Rounded Rectangle 61"/>
          <p:cNvSpPr/>
          <p:nvPr/>
        </p:nvSpPr>
        <p:spPr bwMode="auto">
          <a:xfrm>
            <a:off x="7129092" y="207820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5" name="Rounded Rectangle 64"/>
          <p:cNvSpPr/>
          <p:nvPr/>
        </p:nvSpPr>
        <p:spPr bwMode="auto">
          <a:xfrm>
            <a:off x="7129092" y="236395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8" name="TextBox 67"/>
          <p:cNvSpPr txBox="1"/>
          <p:nvPr/>
        </p:nvSpPr>
        <p:spPr>
          <a:xfrm>
            <a:off x="7899538" y="294926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699812"/>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a:t>
            </a:r>
            <a:endParaRPr lang="en-US" sz="1200" b="1" dirty="0">
              <a:latin typeface="Arial Narrow"/>
              <a:cs typeface="Arial Narrow"/>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826459"/>
            <a:ext cx="289283" cy="538665"/>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659613"/>
            <a:ext cx="289283" cy="538665"/>
          </a:xfrm>
          <a:prstGeom prst="rect">
            <a:avLst/>
          </a:prstGeom>
        </p:spPr>
      </p:pic>
      <p:sp>
        <p:nvSpPr>
          <p:cNvPr id="80" name="Rounded Rectangle 79"/>
          <p:cNvSpPr/>
          <p:nvPr/>
        </p:nvSpPr>
        <p:spPr bwMode="auto">
          <a:xfrm>
            <a:off x="7129092" y="264266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92841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51044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260989"/>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-S313C</a:t>
            </a:r>
            <a:endParaRPr lang="en-US" sz="1200" b="1" dirty="0">
              <a:latin typeface="Arial Narrow"/>
              <a:cs typeface="Arial Narrow"/>
            </a:endParaRPr>
          </a:p>
        </p:txBody>
      </p:sp>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387637"/>
            <a:ext cx="289283" cy="538665"/>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220791"/>
            <a:ext cx="289283" cy="538665"/>
          </a:xfrm>
          <a:prstGeom prst="rect">
            <a:avLst/>
          </a:prstGeom>
        </p:spPr>
      </p:pic>
      <p:sp>
        <p:nvSpPr>
          <p:cNvPr id="111" name="Rounded Rectangle 110"/>
          <p:cNvSpPr/>
          <p:nvPr/>
        </p:nvSpPr>
        <p:spPr bwMode="auto">
          <a:xfrm>
            <a:off x="7129092" y="32038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4895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8" name="TextBox 117"/>
          <p:cNvSpPr txBox="1"/>
          <p:nvPr/>
        </p:nvSpPr>
        <p:spPr>
          <a:xfrm>
            <a:off x="5784189" y="2796021"/>
            <a:ext cx="940456"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-S322C</a:t>
            </a:r>
            <a:endParaRPr lang="en-US" sz="1200" b="1" dirty="0">
              <a:solidFill>
                <a:srgbClr val="000000"/>
              </a:solidFill>
              <a:latin typeface="Arial Narrow"/>
              <a:cs typeface="Arial Narrow"/>
            </a:endParaRPr>
          </a:p>
        </p:txBody>
      </p:sp>
      <p:pic>
        <p:nvPicPr>
          <p:cNvPr id="119" name="Picture 1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5324129" y="2755823"/>
            <a:ext cx="289283" cy="538665"/>
          </a:xfrm>
          <a:prstGeom prst="rect">
            <a:avLst/>
          </a:prstGeom>
        </p:spPr>
      </p:pic>
      <p:sp>
        <p:nvSpPr>
          <p:cNvPr id="120" name="Rounded Rectangle 119"/>
          <p:cNvSpPr/>
          <p:nvPr/>
        </p:nvSpPr>
        <p:spPr bwMode="auto">
          <a:xfrm>
            <a:off x="5071159" y="273887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025425726"/>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 </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68509505"/>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FAP-S321C / FAP-S321C</a:t>
                      </a:r>
                      <a:r>
                        <a:rPr kumimoji="0" lang="en-US" sz="1200" b="1" i="0" u="none" strike="noStrike" cap="none" normalizeH="0" baseline="0" dirty="0" smtClean="0">
                          <a:ln>
                            <a:noFill/>
                          </a:ln>
                          <a:solidFill>
                            <a:schemeClr val="bg1"/>
                          </a:solidFill>
                          <a:effectLst/>
                          <a:latin typeface="Arial" charset="0"/>
                        </a:rPr>
                        <a:t>R</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FAP-S313C / FAP-S323CR</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S321C/R,S323C/R</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461124"/>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S321C: 1 </a:t>
            </a:r>
            <a:r>
              <a:rPr lang="en-US" sz="1000" dirty="0"/>
              <a:t>x GE RJ45 </a:t>
            </a:r>
            <a:r>
              <a:rPr lang="en-US" sz="1000" dirty="0" smtClean="0"/>
              <a:t>Interface</a:t>
            </a:r>
          </a:p>
          <a:p>
            <a:pPr marL="343033" indent="-343033" defTabSz="914379">
              <a:spcBef>
                <a:spcPct val="20000"/>
              </a:spcBef>
              <a:buClr>
                <a:schemeClr val="accent6"/>
              </a:buClr>
              <a:buFont typeface="Arial"/>
              <a:buChar char="•"/>
            </a:pPr>
            <a:r>
              <a:rPr lang="en-US" sz="1000" dirty="0" smtClean="0"/>
              <a:t>S321CR: 2 </a:t>
            </a:r>
            <a:r>
              <a:rPr lang="en-US" sz="1000" dirty="0"/>
              <a:t>x GE RJ45 </a:t>
            </a:r>
            <a:r>
              <a:rPr lang="en-US" sz="1000" dirty="0" smtClean="0"/>
              <a:t>Interface</a:t>
            </a:r>
            <a:endParaRPr lang="en-US" sz="1000" dirty="0"/>
          </a:p>
        </p:txBody>
      </p:sp>
      <p:sp>
        <p:nvSpPr>
          <p:cNvPr id="11" name="Rectangle 47"/>
          <p:cNvSpPr>
            <a:spLocks noChangeArrowheads="1"/>
          </p:cNvSpPr>
          <p:nvPr/>
        </p:nvSpPr>
        <p:spPr bwMode="auto">
          <a:xfrm>
            <a:off x="5627678" y="2461124"/>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S323C</a:t>
            </a:r>
            <a:r>
              <a:rPr lang="en-US" sz="1000" dirty="0"/>
              <a:t>: 1 x GE RJ45 Interface</a:t>
            </a:r>
          </a:p>
          <a:p>
            <a:pPr marL="343033" indent="-343033" defTabSz="914379">
              <a:spcBef>
                <a:spcPct val="20000"/>
              </a:spcBef>
              <a:buClr>
                <a:schemeClr val="accent6"/>
              </a:buClr>
              <a:buFont typeface="Arial"/>
              <a:buChar char="•"/>
            </a:pPr>
            <a:r>
              <a:rPr lang="en-US" sz="1000" dirty="0" smtClean="0"/>
              <a:t>S323CR</a:t>
            </a:r>
            <a:r>
              <a:rPr lang="en-US" sz="1000" dirty="0"/>
              <a:t>: 2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36742554"/>
              </p:ext>
            </p:extLst>
          </p:nvPr>
        </p:nvGraphicFramePr>
        <p:xfrm>
          <a:off x="2" y="705186"/>
          <a:ext cx="9144000" cy="4150214"/>
        </p:xfrm>
        <a:graphic>
          <a:graphicData uri="http://schemas.openxmlformats.org/drawingml/2006/table">
            <a:tbl>
              <a:tblPr firstRow="1" bandRow="1">
                <a:effectLst/>
                <a:tableStyleId>{073A0DAA-6AF3-43AB-8588-CEC1D06C72B9}</a:tableStyleId>
              </a:tblPr>
              <a:tblGrid>
                <a:gridCol w="981444"/>
                <a:gridCol w="870853"/>
                <a:gridCol w="870853"/>
                <a:gridCol w="870853"/>
                <a:gridCol w="870853"/>
                <a:gridCol w="870853"/>
                <a:gridCol w="870853"/>
                <a:gridCol w="979146"/>
                <a:gridCol w="979146"/>
                <a:gridCol w="979146"/>
              </a:tblGrid>
              <a:tr h="37338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FG-60E</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7">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mpd="sng">
                      <a:noFill/>
                    </a:lnR>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(51E/52E)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dirty="0" smtClean="0"/>
                        <a:t>(61E)</a:t>
                      </a:r>
                      <a:endParaRPr lang="en-US" sz="900" b="0" i="0" dirty="0" smtClean="0">
                        <a:solidFill>
                          <a:srgbClr val="637F7F"/>
                        </a:solidFill>
                        <a:latin typeface="+mn-lt"/>
                      </a:endParaRP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(91E)</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mn-lt"/>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42900">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smtClean="0">
                          <a:solidFill>
                            <a:srgbClr val="36424A"/>
                          </a:solidFill>
                        </a:rPr>
                        <a:t>Full UTM, central logging</a:t>
                      </a:r>
                      <a:endParaRPr lang="en-US" sz="90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649613414"/>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5111942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Outdoor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dk1"/>
                          </a:solidFill>
                          <a:effectLst/>
                          <a:latin typeface="+mn-lt"/>
                          <a:cs typeface="Arial"/>
                        </a:rPr>
                        <a:t>6 External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5 </a:t>
                      </a:r>
                      <a:r>
                        <a:rPr kumimoji="0" lang="fi-FI" sz="900" u="none" strike="noStrike" cap="none" normalizeH="0" baseline="0" dirty="0" err="1" smtClean="0">
                          <a:ln>
                            <a:noFill/>
                          </a:ln>
                          <a:effectLst/>
                          <a:latin typeface="+mn-lt"/>
                          <a:cs typeface="Arial"/>
                        </a:rPr>
                        <a:t>GHz</a:t>
                      </a:r>
                      <a:r>
                        <a:rPr kumimoji="0" lang="fi-FI" sz="900" u="none" strike="noStrike" cap="none" normalizeH="0" baseline="0" dirty="0" smtClean="0">
                          <a:ln>
                            <a:noFill/>
                          </a:ln>
                          <a:effectLst/>
                          <a:latin typeface="+mn-lt"/>
                          <a:cs typeface="Arial"/>
                        </a:rPr>
                        <a:t> 802.11a/n/ac</a:t>
                      </a:r>
                    </a:p>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(1300 </a:t>
                      </a:r>
                      <a:r>
                        <a:rPr kumimoji="0" lang="fi-FI" sz="900" u="none" strike="noStrike" cap="none" normalizeH="0" baseline="0" dirty="0" err="1" smtClean="0">
                          <a:ln>
                            <a:noFill/>
                          </a:ln>
                          <a:effectLst/>
                          <a:latin typeface="+mn-lt"/>
                          <a:cs typeface="Arial"/>
                        </a:rPr>
                        <a:t>Mbps</a:t>
                      </a:r>
                      <a:r>
                        <a:rPr kumimoji="0" lang="fi-FI" sz="900" u="none" strike="noStrike" cap="none" normalizeH="0" baseline="0" dirty="0" smtClean="0">
                          <a:ln>
                            <a:noFill/>
                          </a:ln>
                          <a:effectLst/>
                          <a:latin typeface="+mn-lt"/>
                          <a:cs typeface="Aria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2.4 </a:t>
                      </a:r>
                      <a:r>
                        <a:rPr kumimoji="0" lang="fi-FI" sz="900" u="none" strike="noStrike" cap="none" normalizeH="0" baseline="0" dirty="0" err="1" smtClean="0">
                          <a:ln>
                            <a:noFill/>
                          </a:ln>
                          <a:effectLst/>
                        </a:rPr>
                        <a:t>GHz</a:t>
                      </a:r>
                      <a:r>
                        <a:rPr kumimoji="0" lang="fi-FI" sz="900" u="none" strike="noStrike" cap="none" normalizeH="0" baseline="0" dirty="0" smtClean="0">
                          <a:ln>
                            <a:noFill/>
                          </a:ln>
                          <a:effectLst/>
                        </a:rPr>
                        <a:t> 802.11b/g/n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(450 </a:t>
                      </a:r>
                      <a:r>
                        <a:rPr kumimoji="0" lang="fi-FI" sz="900" u="none" strike="noStrike" cap="none" normalizeH="0" baseline="0" dirty="0" err="1" smtClean="0">
                          <a:ln>
                            <a:noFill/>
                          </a:ln>
                          <a:effectLst/>
                        </a:rPr>
                        <a:t>Mbps</a:t>
                      </a:r>
                      <a:r>
                        <a:rPr kumimoji="0" lang="fi-FI" sz="900" u="none" strike="noStrike" cap="none" normalizeH="0" baseline="0" dirty="0" smtClean="0">
                          <a:ln>
                            <a:noFill/>
                          </a:ln>
                          <a:effectLst/>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a:t>FortiAP S322C</a:t>
            </a:r>
          </a:p>
        </p:txBody>
      </p:sp>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a:t>
            </a:r>
            <a:r>
              <a:rPr lang="en-US" sz="1000" b="1" dirty="0" smtClean="0"/>
              <a:t>Interface</a:t>
            </a:r>
            <a:endParaRPr lang="en-US" sz="1000" b="1" dirty="0"/>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0" name="Picture 9" descr="FAP-S322C_small.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45431" y="983617"/>
            <a:ext cx="1762227" cy="1634466"/>
          </a:xfrm>
          <a:prstGeom prst="rect">
            <a:avLst/>
          </a:prstGeom>
        </p:spPr>
      </p:pic>
    </p:spTree>
    <p:extLst>
      <p:ext uri="{BB962C8B-B14F-4D97-AF65-F5344CB8AC3E}">
        <p14:creationId xmlns:p14="http://schemas.microsoft.com/office/powerpoint/2010/main" val="389689553"/>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8006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4290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830516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FAP-C220C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FAP-C225C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sp>
        <p:nvSpPr>
          <p:cNvPr id="30722" name="Rectangle 2"/>
          <p:cNvSpPr>
            <a:spLocks noGrp="1" noChangeArrowheads="1"/>
          </p:cNvSpPr>
          <p:nvPr>
            <p:ph type="title"/>
          </p:nvPr>
        </p:nvSpPr>
        <p:spPr/>
        <p:txBody>
          <a:bodyPr/>
          <a:lstStyle/>
          <a:p>
            <a:r>
              <a:rPr lang="en-US" dirty="0"/>
              <a:t>FortiAP </a:t>
            </a:r>
            <a:r>
              <a:rPr lang="en-US" dirty="0" smtClean="0"/>
              <a:t>C220C/C225C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p:txBody>
      </p:sp>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pic>
        <p:nvPicPr>
          <p:cNvPr id="2" name="Picture 1" descr="FAP-C220C-0902-1-small-2.png"/>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2930695" y="1420055"/>
            <a:ext cx="1157971" cy="812140"/>
          </a:xfrm>
          <a:prstGeom prst="rect">
            <a:avLst/>
          </a:prstGeom>
        </p:spPr>
      </p:pic>
      <p:pic>
        <p:nvPicPr>
          <p:cNvPr id="3" name="Picture 2" descr="FAP-C225C-0902-1-small-2.png"/>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l="32202" r="30831" b="10465"/>
          <a:stretch/>
        </p:blipFill>
        <p:spPr>
          <a:xfrm>
            <a:off x="6485751" y="624974"/>
            <a:ext cx="1142778" cy="1776024"/>
          </a:xfrm>
          <a:prstGeom prst="rect">
            <a:avLst/>
          </a:prstGeom>
        </p:spPr>
      </p:pic>
    </p:spTree>
    <p:extLst>
      <p:ext uri="{BB962C8B-B14F-4D97-AF65-F5344CB8AC3E}">
        <p14:creationId xmlns:p14="http://schemas.microsoft.com/office/powerpoint/2010/main" val="4037241431"/>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C-Series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1539817"/>
              </p:ext>
            </p:extLst>
          </p:nvPr>
        </p:nvGraphicFramePr>
        <p:xfrm>
          <a:off x="252001" y="900001"/>
          <a:ext cx="8640000" cy="300246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FAP-C225C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c>
                  <a:txBody>
                    <a:bodyPr/>
                    <a:lstStyle/>
                    <a:p>
                      <a:pPr algn="ctr"/>
                      <a:r>
                        <a:rPr lang="en-US" sz="900" b="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a:t>
                      </a: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internal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Yes</a:t>
                      </a: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618560702"/>
      </p:ext>
    </p:extLst>
  </p:cSld>
  <p:clrMapOvr>
    <a:masterClrMapping/>
  </p:clrMapOvr>
  <p:transitio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8"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1280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4516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8"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1280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8232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FortiSwitch</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4"/>
            <a:ext cx="3987800" cy="937549"/>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Outstanding price, performance, and scalability to organizations with diverse operational needs.</a:t>
            </a:r>
            <a:endParaRPr lang="en-US" sz="1500" b="1" dirty="0">
              <a:latin typeface="Arial"/>
              <a:ea typeface="ＭＳ Ｐゴシック" pitchFamily="34" charset="-128"/>
              <a:cs typeface="Arial"/>
            </a:endParaRPr>
          </a:p>
          <a:p>
            <a:pPr>
              <a:lnSpc>
                <a:spcPct val="90000"/>
              </a:lnSpc>
            </a:pPr>
            <a:endParaRPr lang="en-US" sz="1500" b="1" dirty="0">
              <a:latin typeface="+mn-lt"/>
              <a:ea typeface="ＭＳ Ｐゴシック" pitchFamily="34" charset="-128"/>
            </a:endParaRPr>
          </a:p>
          <a:p>
            <a:pPr marL="0" indent="0">
              <a:lnSpc>
                <a:spcPct val="90000"/>
              </a:lnSpc>
              <a:buNone/>
            </a:pPr>
            <a:endParaRPr lang="en-US" sz="1500" dirty="0">
              <a:latin typeface="+mn-lt"/>
              <a:ea typeface="ＭＳ Ｐゴシック" pitchFamily="34" charset="-128"/>
            </a:endParaRPr>
          </a:p>
        </p:txBody>
      </p:sp>
      <p:sp>
        <p:nvSpPr>
          <p:cNvPr id="2" name="Rectangle 1"/>
          <p:cNvSpPr/>
          <p:nvPr/>
        </p:nvSpPr>
        <p:spPr>
          <a:xfrm>
            <a:off x="5079997" y="2754954"/>
            <a:ext cx="3644273" cy="1697388"/>
          </a:xfrm>
          <a:prstGeom prst="rect">
            <a:avLst/>
          </a:prstGeom>
        </p:spPr>
        <p:txBody>
          <a:bodyPr wrap="square" lIns="91436" tIns="45718" rIns="91436" bIns="45718">
            <a:spAutoFit/>
          </a:bodyPr>
          <a:lstStyle/>
          <a:p>
            <a:pPr>
              <a:lnSpc>
                <a:spcPct val="90000"/>
              </a:lnSpc>
              <a:spcBef>
                <a:spcPts val="800"/>
              </a:spcBef>
            </a:pPr>
            <a:r>
              <a:rPr lang="en-US" sz="1600" b="1" dirty="0"/>
              <a:t>Primary Benefits:</a:t>
            </a:r>
          </a:p>
          <a:p>
            <a:pPr marL="285738" indent="-285738">
              <a:lnSpc>
                <a:spcPct val="90000"/>
              </a:lnSpc>
              <a:spcBef>
                <a:spcPts val="800"/>
              </a:spcBef>
              <a:buClr>
                <a:schemeClr val="accent3"/>
              </a:buClr>
              <a:buFont typeface="Lucida Grande"/>
              <a:buChar char="✓"/>
            </a:pPr>
            <a:r>
              <a:rPr lang="en-US" dirty="0">
                <a:latin typeface="+mj-lt"/>
                <a:cs typeface="Arial Narrow"/>
              </a:rPr>
              <a:t>High Port Density</a:t>
            </a:r>
          </a:p>
          <a:p>
            <a:pPr marL="285738" indent="-285738">
              <a:lnSpc>
                <a:spcPct val="90000"/>
              </a:lnSpc>
              <a:spcBef>
                <a:spcPts val="800"/>
              </a:spcBef>
              <a:buClr>
                <a:schemeClr val="accent3"/>
              </a:buClr>
              <a:buFont typeface="Lucida Grande"/>
              <a:buChar char="✓"/>
            </a:pPr>
            <a:r>
              <a:rPr lang="en-US" dirty="0">
                <a:latin typeface="+mj-lt"/>
                <a:cs typeface="Arial Narrow"/>
              </a:rPr>
              <a:t>Integrated Power Over Ethernet</a:t>
            </a:r>
          </a:p>
          <a:p>
            <a:pPr marL="285738" indent="-285738">
              <a:lnSpc>
                <a:spcPct val="90000"/>
              </a:lnSpc>
              <a:spcBef>
                <a:spcPts val="800"/>
              </a:spcBef>
              <a:buClr>
                <a:schemeClr val="accent3"/>
              </a:buClr>
              <a:buFont typeface="Lucida Grande"/>
              <a:buChar char="✓"/>
            </a:pPr>
            <a:r>
              <a:rPr lang="en-US" dirty="0">
                <a:latin typeface="+mj-lt"/>
                <a:cs typeface="Arial Narrow"/>
              </a:rPr>
              <a:t>Connect Access Points, Peripherals, Cameras, Phones</a:t>
            </a:r>
          </a:p>
          <a:p>
            <a:pPr marL="285738" indent="-285738">
              <a:lnSpc>
                <a:spcPct val="90000"/>
              </a:lnSpc>
              <a:spcBef>
                <a:spcPts val="800"/>
              </a:spcBef>
              <a:buClr>
                <a:schemeClr val="accent3"/>
              </a:buClr>
              <a:buFont typeface="Lucida Grande"/>
              <a:buChar char="✓"/>
            </a:pPr>
            <a:r>
              <a:rPr lang="en-US" dirty="0">
                <a:latin typeface="+mj-lt"/>
                <a:cs typeface="Arial Narrow"/>
              </a:rPr>
              <a:t>Create an integrated, secure network</a:t>
            </a:r>
          </a:p>
        </p:txBody>
      </p:sp>
      <p:grpSp>
        <p:nvGrpSpPr>
          <p:cNvPr id="9" name="Group 8"/>
          <p:cNvGrpSpPr/>
          <p:nvPr/>
        </p:nvGrpSpPr>
        <p:grpSpPr>
          <a:xfrm>
            <a:off x="448253"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Access level Gigabit Switches with ease 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lIns="91436" tIns="45718" rIns="91436" bIns="45718">
            <a:spAutoFit/>
          </a:bodyPr>
          <a:lstStyle/>
          <a:p>
            <a:pPr marL="285738" indent="-285738">
              <a:lnSpc>
                <a:spcPct val="150000"/>
              </a:lnSpc>
              <a:spcBef>
                <a:spcPts val="2700"/>
              </a:spcBef>
              <a:buSzPct val="100000"/>
              <a:buBlip>
                <a:blip r:embed="rId3"/>
              </a:buBlip>
            </a:pPr>
            <a:r>
              <a:rPr lang="en-US" sz="1200" b="1" dirty="0">
                <a:ea typeface="Helvetica 55 Roman" charset="0"/>
                <a:cs typeface="Arial Narrow"/>
              </a:rPr>
              <a:t>FSW-1xxD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FSW-2xxD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FSW-4xxD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FSW-5xxD Series</a:t>
            </a:r>
          </a:p>
        </p:txBody>
      </p:sp>
      <p:pic>
        <p:nvPicPr>
          <p:cNvPr id="4" name="Picture 3"/>
          <p:cNvPicPr>
            <a:picLocks noChangeAspect="1"/>
          </p:cNvPicPr>
          <p:nvPr/>
        </p:nvPicPr>
        <p:blipFill>
          <a:blip r:embed="rId4"/>
          <a:stretch>
            <a:fillRect/>
          </a:stretch>
        </p:blipFill>
        <p:spPr>
          <a:xfrm>
            <a:off x="2596050" y="2061921"/>
            <a:ext cx="1692924" cy="313840"/>
          </a:xfrm>
          <a:prstGeom prst="rect">
            <a:avLst/>
          </a:prstGeom>
        </p:spPr>
      </p:pic>
      <p:pic>
        <p:nvPicPr>
          <p:cNvPr id="5" name="Picture 4"/>
          <p:cNvPicPr>
            <a:picLocks noChangeAspect="1"/>
          </p:cNvPicPr>
          <p:nvPr/>
        </p:nvPicPr>
        <p:blipFill>
          <a:blip r:embed="rId5"/>
          <a:stretch>
            <a:fillRect/>
          </a:stretch>
        </p:blipFill>
        <p:spPr>
          <a:xfrm>
            <a:off x="2544842"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9"/>
            <a:ext cx="1692924" cy="452945"/>
          </a:xfrm>
          <a:prstGeom prst="rect">
            <a:avLst/>
          </a:prstGeom>
        </p:spPr>
      </p:pic>
      <p:pic>
        <p:nvPicPr>
          <p:cNvPr id="8" name="Picture 7"/>
          <p:cNvPicPr>
            <a:picLocks noChangeAspect="1"/>
          </p:cNvPicPr>
          <p:nvPr/>
        </p:nvPicPr>
        <p:blipFill>
          <a:blip r:embed="rId7"/>
          <a:stretch>
            <a:fillRect/>
          </a:stretch>
        </p:blipFill>
        <p:spPr>
          <a:xfrm>
            <a:off x="2596050" y="3207744"/>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6" y="776210"/>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FSW-80-POE</a:t>
            </a:r>
          </a:p>
        </p:txBody>
      </p:sp>
      <p:sp>
        <p:nvSpPr>
          <p:cNvPr id="58" name="TextBox 57"/>
          <p:cNvSpPr txBox="1"/>
          <p:nvPr/>
        </p:nvSpPr>
        <p:spPr>
          <a:xfrm>
            <a:off x="3925789" y="1384340"/>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FSW-1024D</a:t>
            </a:r>
          </a:p>
        </p:txBody>
      </p:sp>
      <p:sp>
        <p:nvSpPr>
          <p:cNvPr id="71" name="TextBox 70"/>
          <p:cNvSpPr txBox="1"/>
          <p:nvPr/>
        </p:nvSpPr>
        <p:spPr>
          <a:xfrm>
            <a:off x="5637346" y="841055"/>
            <a:ext cx="1295400" cy="276999"/>
          </a:xfrm>
          <a:prstGeom prst="rect">
            <a:avLst/>
          </a:prstGeom>
          <a:noFill/>
        </p:spPr>
        <p:txBody>
          <a:bodyPr wrap="square" lIns="91436" tIns="45718" rIns="91436" bIns="45718" rtlCol="0">
            <a:spAutoFit/>
          </a:bodyPr>
          <a:lstStyle/>
          <a:p>
            <a:pPr algn="ctr">
              <a:defRPr/>
            </a:pPr>
            <a:r>
              <a:rPr lang="en-US" sz="1200" dirty="0">
                <a:solidFill>
                  <a:srgbClr val="000000"/>
                </a:solidFill>
                <a:latin typeface="Arial Narrow"/>
                <a:cs typeface="Arial Narrow"/>
              </a:rPr>
              <a:t>FSW-3032D</a:t>
            </a:r>
          </a:p>
        </p:txBody>
      </p:sp>
      <p:sp>
        <p:nvSpPr>
          <p:cNvPr id="73" name="TextBox 72"/>
          <p:cNvSpPr txBox="1"/>
          <p:nvPr/>
        </p:nvSpPr>
        <p:spPr>
          <a:xfrm>
            <a:off x="7954603" y="139093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FSW-1048D</a:t>
            </a:r>
          </a:p>
        </p:txBody>
      </p:sp>
      <p:sp>
        <p:nvSpPr>
          <p:cNvPr id="102" name="TextBox 101"/>
          <p:cNvSpPr txBox="1"/>
          <p:nvPr/>
        </p:nvSpPr>
        <p:spPr>
          <a:xfrm>
            <a:off x="2041351" y="251006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FSW-108D-POE</a:t>
            </a:r>
          </a:p>
        </p:txBody>
      </p:sp>
      <p:sp>
        <p:nvSpPr>
          <p:cNvPr id="106" name="TextBox 105"/>
          <p:cNvSpPr txBox="1"/>
          <p:nvPr/>
        </p:nvSpPr>
        <p:spPr>
          <a:xfrm>
            <a:off x="4012391" y="3410182"/>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a:t>
            </a:r>
          </a:p>
        </p:txBody>
      </p:sp>
      <p:sp>
        <p:nvSpPr>
          <p:cNvPr id="107" name="TextBox 106"/>
          <p:cNvSpPr txBox="1"/>
          <p:nvPr/>
        </p:nvSpPr>
        <p:spPr>
          <a:xfrm>
            <a:off x="4012391" y="3257785"/>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FSW-124D-POE</a:t>
            </a:r>
          </a:p>
        </p:txBody>
      </p:sp>
      <p:sp>
        <p:nvSpPr>
          <p:cNvPr id="111" name="TextBox 110"/>
          <p:cNvSpPr txBox="1"/>
          <p:nvPr/>
        </p:nvSpPr>
        <p:spPr>
          <a:xfrm>
            <a:off x="4022551" y="2747063"/>
            <a:ext cx="1295400" cy="461665"/>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FSW-224D-FPOE</a:t>
            </a:r>
          </a:p>
          <a:p>
            <a:pPr>
              <a:defRPr/>
            </a:pPr>
            <a:r>
              <a:rPr lang="en-US" sz="1200" dirty="0">
                <a:solidFill>
                  <a:srgbClr val="000000"/>
                </a:solidFill>
                <a:latin typeface="Arial Narrow"/>
                <a:cs typeface="Arial Narrow"/>
              </a:rPr>
              <a:t>FSW-224D-POE</a:t>
            </a:r>
          </a:p>
        </p:txBody>
      </p:sp>
      <p:sp>
        <p:nvSpPr>
          <p:cNvPr id="121" name="TextBox 120"/>
          <p:cNvSpPr txBox="1"/>
          <p:nvPr/>
        </p:nvSpPr>
        <p:spPr>
          <a:xfrm>
            <a:off x="4022551" y="2200884"/>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FSW-424D-FPOE</a:t>
            </a:r>
          </a:p>
          <a:p>
            <a:pPr>
              <a:defRPr/>
            </a:pPr>
            <a:r>
              <a:rPr lang="en-US" sz="1200" dirty="0">
                <a:latin typeface="Arial Narrow"/>
                <a:cs typeface="Arial Narrow"/>
              </a:rPr>
              <a:t>FSW-424D-POE</a:t>
            </a:r>
          </a:p>
          <a:p>
            <a:pPr>
              <a:defRPr/>
            </a:pPr>
            <a:r>
              <a:rPr lang="en-US" sz="1200" dirty="0">
                <a:latin typeface="Arial Narrow"/>
                <a:cs typeface="Arial Narrow"/>
              </a:rPr>
              <a:t>FSW-424D</a:t>
            </a:r>
          </a:p>
        </p:txBody>
      </p:sp>
      <p:sp>
        <p:nvSpPr>
          <p:cNvPr id="126" name="TextBox 125"/>
          <p:cNvSpPr txBox="1"/>
          <p:nvPr/>
        </p:nvSpPr>
        <p:spPr>
          <a:xfrm>
            <a:off x="4012391" y="196365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a:t>
            </a:r>
          </a:p>
        </p:txBody>
      </p:sp>
      <p:sp>
        <p:nvSpPr>
          <p:cNvPr id="128" name="TextBox 127"/>
          <p:cNvSpPr txBox="1"/>
          <p:nvPr/>
        </p:nvSpPr>
        <p:spPr>
          <a:xfrm>
            <a:off x="4010843" y="182125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FSW-524D-FPOE</a:t>
            </a:r>
          </a:p>
        </p:txBody>
      </p:sp>
      <p:sp>
        <p:nvSpPr>
          <p:cNvPr id="154" name="TextBox 153"/>
          <p:cNvSpPr txBox="1"/>
          <p:nvPr/>
        </p:nvSpPr>
        <p:spPr>
          <a:xfrm>
            <a:off x="7954471" y="2792783"/>
            <a:ext cx="1295400" cy="461665"/>
          </a:xfrm>
          <a:prstGeom prst="rect">
            <a:avLst/>
          </a:prstGeom>
          <a:noFill/>
        </p:spPr>
        <p:txBody>
          <a:bodyPr wrap="square" lIns="91436" tIns="45718" rIns="91436" bIns="45718" rtlCol="0">
            <a:spAutoFit/>
          </a:bodyPr>
          <a:lstStyle/>
          <a:p>
            <a:pPr>
              <a:defRPr/>
            </a:pPr>
            <a:r>
              <a:rPr lang="en-US" sz="1200" dirty="0">
                <a:latin typeface="Arial Narrow"/>
                <a:cs typeface="Arial Narrow"/>
              </a:rPr>
              <a:t>FSW-248D-FPOE</a:t>
            </a:r>
          </a:p>
          <a:p>
            <a:pPr>
              <a:defRPr/>
            </a:pPr>
            <a:r>
              <a:rPr lang="en-US" sz="1200" dirty="0">
                <a:latin typeface="Arial Narrow"/>
                <a:cs typeface="Arial Narrow"/>
              </a:rPr>
              <a:t>FSW-248D-POE</a:t>
            </a:r>
          </a:p>
        </p:txBody>
      </p:sp>
      <p:sp>
        <p:nvSpPr>
          <p:cNvPr id="143" name="TextBox 142"/>
          <p:cNvSpPr txBox="1"/>
          <p:nvPr/>
        </p:nvSpPr>
        <p:spPr>
          <a:xfrm>
            <a:off x="7944311" y="2213663"/>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FSW-448D-FPOE</a:t>
            </a:r>
          </a:p>
          <a:p>
            <a:pPr>
              <a:defRPr/>
            </a:pPr>
            <a:r>
              <a:rPr lang="en-US" sz="1200" dirty="0">
                <a:latin typeface="Arial Narrow"/>
                <a:cs typeface="Arial Narrow"/>
              </a:rPr>
              <a:t>FSW-448D-POE</a:t>
            </a:r>
          </a:p>
          <a:p>
            <a:pPr>
              <a:defRPr/>
            </a:pPr>
            <a:r>
              <a:rPr lang="en-US" sz="1200" dirty="0">
                <a:latin typeface="Arial Narrow"/>
                <a:cs typeface="Arial Narrow"/>
              </a:rPr>
              <a:t>FSW-448D</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9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2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40G </a:t>
            </a:r>
            <a:r>
              <a:rPr lang="en-US" sz="1000" dirty="0">
                <a:solidFill>
                  <a:schemeClr val="bg1"/>
                </a:solidFill>
                <a:latin typeface="Wingdings"/>
                <a:ea typeface="Wingdings"/>
                <a:cs typeface="Wingdings"/>
                <a:sym typeface="Wingdings"/>
              </a:rPr>
              <a:t></a:t>
            </a:r>
            <a:r>
              <a:rPr lang="en-US" sz="1000" dirty="0">
                <a:solidFill>
                  <a:schemeClr val="bg1"/>
                </a:solidFill>
                <a:latin typeface="Arial" charset="0"/>
                <a:sym typeface="Wingdings"/>
              </a:rPr>
              <a:t> </a:t>
            </a:r>
            <a:endParaRPr lang="en-US" sz="1000" dirty="0">
              <a:solidFill>
                <a:schemeClr val="bg1"/>
              </a:solidFill>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3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37" name="TextBox 136"/>
          <p:cNvSpPr txBox="1"/>
          <p:nvPr/>
        </p:nvSpPr>
        <p:spPr>
          <a:xfrm>
            <a:off x="7923991" y="194747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a:t>
            </a:r>
          </a:p>
        </p:txBody>
      </p:sp>
      <p:sp>
        <p:nvSpPr>
          <p:cNvPr id="139" name="TextBox 138"/>
          <p:cNvSpPr txBox="1"/>
          <p:nvPr/>
        </p:nvSpPr>
        <p:spPr>
          <a:xfrm>
            <a:off x="7922443" y="1796987"/>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FSW-548D-FPOE</a:t>
            </a: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600"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41" name="Rounded Rectangle 140"/>
          <p:cNvSpPr/>
          <p:nvPr/>
        </p:nvSpPr>
        <p:spPr bwMode="auto">
          <a:xfrm>
            <a:off x="7170600"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4"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 </a:t>
            </a:r>
          </a:p>
          <a:p>
            <a:pPr marL="343033" indent="-343033" defTabSz="914379">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573002046"/>
              </p:ext>
            </p:extLst>
          </p:nvPr>
        </p:nvGraphicFramePr>
        <p:xfrm>
          <a:off x="252000" y="900001"/>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FWF60/61E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1</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867 Mbps</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6"/>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9"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PoE GE RJ45 </a:t>
            </a:r>
          </a:p>
          <a:p>
            <a:pPr marL="343033" indent="-343033" defTabSz="914379">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16,000</a:t>
                      </a: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a:t>
                      </a:r>
                      <a:endParaRPr lang="en-US" sz="10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100 W</a:t>
                      </a: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4" y="2313585"/>
            <a:ext cx="372259" cy="547201"/>
          </a:xfrm>
          <a:prstGeom prst="rect">
            <a:avLst/>
          </a:prstGeom>
        </p:spPr>
      </p:pic>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8" y="1827214"/>
            <a:ext cx="2968625" cy="70223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12x GE RJ45 Ports</a:t>
            </a:r>
          </a:p>
          <a:p>
            <a:pPr marL="343033" indent="-343033" defTabSz="914379">
              <a:spcBef>
                <a:spcPct val="20000"/>
              </a:spcBef>
              <a:buClr>
                <a:schemeClr val="accent6"/>
              </a:buClr>
              <a:buFont typeface="+mj-ea"/>
              <a:buAutoNum type="circleNumDbPlain"/>
            </a:pPr>
            <a:r>
              <a:rPr lang="en-US" sz="1000" b="1" dirty="0"/>
              <a:t>12x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86333744"/>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27"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12 x GE RJ45 POE/POE+ Ports</a:t>
            </a:r>
          </a:p>
          <a:p>
            <a:pPr marL="343033" indent="-343033" defTabSz="914379">
              <a:spcBef>
                <a:spcPct val="20000"/>
              </a:spcBef>
              <a:buClr>
                <a:schemeClr val="accent6"/>
              </a:buClr>
              <a:buFont typeface="+mj-ea"/>
              <a:buAutoNum type="circleNumDbPlain"/>
            </a:pPr>
            <a:r>
              <a:rPr lang="en-US" sz="1000" b="1" dirty="0"/>
              <a:t>4x pairs shared media GE Ports</a:t>
            </a:r>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1" name="Rectangle 47"/>
          <p:cNvSpPr>
            <a:spLocks noChangeArrowheads="1"/>
          </p:cNvSpPr>
          <p:nvPr/>
        </p:nvSpPr>
        <p:spPr bwMode="auto">
          <a:xfrm>
            <a:off x="5627678" y="1833922"/>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8"/>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946431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FortiSwitch 248D 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Ports</a:t>
            </a:r>
          </a:p>
          <a:p>
            <a:pPr marL="343033" indent="-343033" defTabSz="914379">
              <a:spcBef>
                <a:spcPct val="20000"/>
              </a:spcBef>
              <a:buClr>
                <a:schemeClr val="accent6"/>
              </a:buClr>
              <a:buFont typeface="+mj-ea"/>
              <a:buAutoNum type="circleNumDbPlain"/>
            </a:pPr>
            <a:r>
              <a:rPr lang="en-US" sz="1000" b="1" dirty="0"/>
              <a:t>24 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8" y="1834686"/>
            <a:ext cx="236636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 x GE RJ45 POE/POE+ Ports</a:t>
            </a:r>
          </a:p>
          <a:p>
            <a:pPr marL="343033" indent="-343033" defTabSz="914379">
              <a:spcBef>
                <a:spcPct val="20000"/>
              </a:spcBef>
              <a:buClr>
                <a:schemeClr val="accent6"/>
              </a:buClr>
              <a:buFont typeface="+mj-ea"/>
              <a:buAutoNum type="circleNumDbPlain"/>
            </a:pPr>
            <a:r>
              <a:rPr lang="en-US" sz="1000" b="1" dirty="0"/>
              <a:t>4x 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smtClean="0"/>
              <a:t>48 x </a:t>
            </a:r>
            <a:r>
              <a:rPr lang="en-US" sz="1000" b="1" dirty="0"/>
              <a:t>GE RJ45 Ports</a:t>
            </a:r>
          </a:p>
          <a:p>
            <a:pPr marL="343033" indent="-343033" defTabSz="914379">
              <a:spcBef>
                <a:spcPct val="20000"/>
              </a:spcBef>
              <a:buClr>
                <a:schemeClr val="accent6"/>
              </a:buClr>
              <a:buFont typeface="+mj-ea"/>
              <a:buAutoNum type="circleNumDbPlain"/>
            </a:pPr>
            <a:r>
              <a:rPr lang="en-US" sz="1000" b="1" dirty="0"/>
              <a:t>4</a:t>
            </a:r>
            <a:r>
              <a:rPr lang="en-US" sz="1000" b="1" dirty="0" smtClean="0"/>
              <a:t>x </a:t>
            </a:r>
            <a:r>
              <a:rPr lang="en-US" sz="1000" b="1" dirty="0"/>
              <a:t>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20" name="Picture 19" descr="FS-248D-POE+Front.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58407" y="1292627"/>
            <a:ext cx="2160000" cy="217143"/>
          </a:xfrm>
          <a:prstGeom prst="rect">
            <a:avLst/>
          </a:prstGeom>
        </p:spPr>
      </p:pic>
      <p:pic>
        <p:nvPicPr>
          <p:cNvPr id="21" name="Picture 20" descr="FS-248D-F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18474" y="1292565"/>
            <a:ext cx="2160000" cy="217205"/>
          </a:xfrm>
          <a:prstGeom prst="rect">
            <a:avLst/>
          </a:prstGeom>
        </p:spPr>
      </p:pic>
      <p:pic>
        <p:nvPicPr>
          <p:cNvPr id="23" name="Picture 22" descr="FS-248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68581" y="1292565"/>
            <a:ext cx="2160000" cy="217204"/>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12493410"/>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9" y="1834686"/>
            <a:ext cx="225282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9"/>
            <a:ext cx="2160000" cy="224241"/>
          </a:xfrm>
          <a:prstGeom prst="rect">
            <a:avLst/>
          </a:prstGeom>
        </p:spPr>
      </p:pic>
      <p:pic>
        <p:nvPicPr>
          <p:cNvPr id="43" name="Picture 42"/>
          <p:cNvPicPr>
            <a:picLocks noChangeAspect="1"/>
          </p:cNvPicPr>
          <p:nvPr/>
        </p:nvPicPr>
        <p:blipFill>
          <a:blip r:embed="rId6"/>
          <a:stretch>
            <a:fillRect/>
          </a:stretch>
        </p:blipFill>
        <p:spPr>
          <a:xfrm>
            <a:off x="1947678" y="1283009"/>
            <a:ext cx="2160000" cy="226761"/>
          </a:xfrm>
          <a:prstGeom prst="rect">
            <a:avLst/>
          </a:prstGeom>
        </p:spPr>
      </p:pic>
    </p:spTree>
    <p:extLst>
      <p:ext uri="{BB962C8B-B14F-4D97-AF65-F5344CB8AC3E}">
        <p14:creationId xmlns:p14="http://schemas.microsoft.com/office/powerpoint/2010/main" val="785875540"/>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1" y="1827977"/>
            <a:ext cx="233340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9" name="Rectangle 47"/>
          <p:cNvSpPr>
            <a:spLocks noChangeArrowheads="1"/>
          </p:cNvSpPr>
          <p:nvPr/>
        </p:nvSpPr>
        <p:spPr bwMode="auto">
          <a:xfrm>
            <a:off x="6565739" y="1827978"/>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sp>
        <p:nvSpPr>
          <p:cNvPr id="20" name="Rectangle 47"/>
          <p:cNvSpPr>
            <a:spLocks noChangeArrowheads="1"/>
          </p:cNvSpPr>
          <p:nvPr/>
        </p:nvSpPr>
        <p:spPr bwMode="auto">
          <a:xfrm>
            <a:off x="1902324" y="1827977"/>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3"/>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777488238"/>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6" name="Rectangle 47"/>
          <p:cNvSpPr>
            <a:spLocks noChangeArrowheads="1"/>
          </p:cNvSpPr>
          <p:nvPr/>
        </p:nvSpPr>
        <p:spPr bwMode="auto">
          <a:xfrm>
            <a:off x="5627678" y="1835303"/>
            <a:ext cx="2968625" cy="608031"/>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28" name="Picture 27"/>
          <p:cNvPicPr>
            <a:picLocks noChangeAspect="1"/>
          </p:cNvPicPr>
          <p:nvPr/>
        </p:nvPicPr>
        <p:blipFill>
          <a:blip r:embed="rId4"/>
          <a:stretch>
            <a:fillRect/>
          </a:stretch>
        </p:blipFill>
        <p:spPr>
          <a:xfrm>
            <a:off x="5627677" y="1189550"/>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7" name="Rectangle 47"/>
          <p:cNvSpPr>
            <a:spLocks noChangeArrowheads="1"/>
          </p:cNvSpPr>
          <p:nvPr/>
        </p:nvSpPr>
        <p:spPr bwMode="auto">
          <a:xfrm>
            <a:off x="5627678" y="1833920"/>
            <a:ext cx="2968625" cy="580245"/>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19" name="Picture 18"/>
          <p:cNvPicPr>
            <a:picLocks noChangeAspect="1"/>
          </p:cNvPicPr>
          <p:nvPr/>
        </p:nvPicPr>
        <p:blipFill>
          <a:blip r:embed="rId4"/>
          <a:stretch>
            <a:fillRect/>
          </a:stretch>
        </p:blipFill>
        <p:spPr>
          <a:xfrm>
            <a:off x="5627677" y="1197638"/>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8"/>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7"/>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GE/10GE SFP/SFP+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6"/>
            <a:ext cx="4320000" cy="435251"/>
          </a:xfrm>
          <a:prstGeom prst="rect">
            <a:avLst/>
          </a:prstGeom>
        </p:spPr>
      </p:pic>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GE/10GE SFP/SFP+ slots</a:t>
            </a:r>
          </a:p>
          <a:p>
            <a:pPr marL="343033" indent="-343033" defTabSz="914379">
              <a:spcBef>
                <a:spcPct val="20000"/>
              </a:spcBef>
              <a:buClr>
                <a:schemeClr val="accent6"/>
              </a:buClr>
              <a:buFont typeface="+mj-ea"/>
              <a:buAutoNum type="circleNumDbPlain"/>
            </a:pPr>
            <a:r>
              <a:rPr lang="en-US" sz="1000" b="1" dirty="0"/>
              <a:t>4x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UTM / DEFW </a:t>
            </a:r>
            <a:endParaRPr lang="en-US" sz="1000" dirty="0">
              <a:solidFill>
                <a:schemeClr val="bg1">
                  <a:lumMod val="50000"/>
                </a:schemeClr>
              </a:solidFill>
            </a:endParaRP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9" name="Picture 48"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8"/>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9604"/>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32x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cxnSp>
        <p:nvCxnSpPr>
          <p:cNvPr id="11" name="Straight Connector 1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3" y="1080000"/>
          <a:ext cx="8640001" cy="3409242"/>
        </p:xfrm>
        <a:graphic>
          <a:graphicData uri="http://schemas.openxmlformats.org/drawingml/2006/table">
            <a:tbl>
              <a:tblPr firstRow="1" firstCol="1" bandRow="1">
                <a:effectLst/>
                <a:tableStyleId>{073A0DAA-6AF3-43AB-8588-CEC1D06C72B9}</a:tableStyleId>
              </a:tblPr>
              <a:tblGrid>
                <a:gridCol w="1629186"/>
                <a:gridCol w="7010815"/>
              </a:tblGrid>
              <a:tr h="268607">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372146048"/>
              </p:ext>
            </p:extLst>
          </p:nvPr>
        </p:nvGraphicFramePr>
        <p:xfrm>
          <a:off x="252002" y="1080001"/>
          <a:ext cx="8640000" cy="3450910"/>
        </p:xfrm>
        <a:graphic>
          <a:graphicData uri="http://schemas.openxmlformats.org/drawingml/2006/table">
            <a:tbl>
              <a:tblPr firstRow="1" firstCol="1" bandRow="1">
                <a:effectLst/>
                <a:tableStyleId>{073A0DAA-6AF3-43AB-8588-CEC1D06C72B9}</a:tableStyleId>
              </a:tblPr>
              <a:tblGrid>
                <a:gridCol w="1632204"/>
                <a:gridCol w="2335932"/>
                <a:gridCol w="2335932"/>
                <a:gridCol w="2335932"/>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9496"/>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2"/>
          <a:ext cx="8640002" cy="3257562"/>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6" y="4798511"/>
            <a:ext cx="3715863" cy="219275"/>
          </a:xfrm>
          <a:prstGeom prst="rect">
            <a:avLst/>
          </a:prstGeom>
          <a:noFill/>
        </p:spPr>
        <p:txBody>
          <a:bodyPr wrap="square" lIns="91436" tIns="45718" rIns="91436" bIns="45718" rtlCol="0">
            <a:spAutoFit/>
          </a:bodyPr>
          <a:lstStyle/>
          <a:p>
            <a:pPr algn="r"/>
            <a:r>
              <a:rPr lang="en-US" sz="800" dirty="0"/>
              <a:t>* Total concurrent POE+ ports determined by power budget</a:t>
            </a:r>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12807"/>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6" y="4768629"/>
            <a:ext cx="3715863" cy="346232"/>
          </a:xfrm>
          <a:prstGeom prst="rect">
            <a:avLst/>
          </a:prstGeom>
          <a:noFill/>
        </p:spPr>
        <p:txBody>
          <a:bodyPr wrap="square" lIns="91436" tIns="45718" rIns="91436" bIns="45718" rtlCol="0">
            <a:spAutoFit/>
          </a:bodyPr>
          <a:lstStyle/>
          <a:p>
            <a:pPr algn="r"/>
            <a:r>
              <a:rPr lang="en-US" sz="800" dirty="0"/>
              <a:t>* Total concurrent POE+ ports determined by power budget</a:t>
            </a:r>
            <a:br>
              <a:rPr lang="en-US" sz="800" dirty="0"/>
            </a:br>
            <a:r>
              <a:rPr lang="en-US" sz="800" dirty="0"/>
              <a:t>** Not available in initial release</a:t>
            </a:r>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2" y="1080000"/>
          <a:ext cx="8640001" cy="3253513"/>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FortiClient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52750"/>
        </p:xfrm>
        <a:graphic>
          <a:graphicData uri="http://schemas.openxmlformats.org/drawingml/2006/table">
            <a:tbl>
              <a:tblPr bandRow="1">
                <a:tableStyleId>{073A0DAA-6AF3-43AB-8588-CEC1D06C72B9}</a:tableStyleId>
              </a:tblPr>
              <a:tblGrid>
                <a:gridCol w="3399692"/>
              </a:tblGrid>
              <a:tr h="72522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8"/>
            <a:ext cx="1746250" cy="2673350"/>
          </a:xfrm>
          <a:prstGeom prst="rect">
            <a:avLst/>
          </a:prstGeom>
        </p:spPr>
      </p:pic>
      <p:grpSp>
        <p:nvGrpSpPr>
          <p:cNvPr id="2" name="Group 1"/>
          <p:cNvGrpSpPr/>
          <p:nvPr/>
        </p:nvGrpSpPr>
        <p:grpSpPr>
          <a:xfrm>
            <a:off x="448253"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6" name="Table 5"/>
          <p:cNvGraphicFramePr>
            <a:graphicFrameLocks noGrp="1"/>
          </p:cNvGraphicFramePr>
          <p:nvPr>
            <p:extLst>
              <p:ext uri="{D42A27DB-BD31-4B8C-83A1-F6EECF244321}">
                <p14:modId xmlns:p14="http://schemas.microsoft.com/office/powerpoint/2010/main" val="378781150"/>
              </p:ext>
            </p:extLst>
          </p:nvPr>
        </p:nvGraphicFramePr>
        <p:xfrm>
          <a:off x="226603" y="870826"/>
          <a:ext cx="8570268" cy="3968807"/>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rgbClr val="3C3C3C"/>
                    </a:solidFill>
                  </a:tcPr>
                </a:tc>
                <a:tc>
                  <a:txBody>
                    <a:bodyPr/>
                    <a:lstStyle/>
                    <a:p>
                      <a:pPr algn="ctr"/>
                      <a:r>
                        <a:rPr lang="en-US" sz="900" dirty="0" smtClean="0"/>
                        <a:t>Windows</a:t>
                      </a:r>
                      <a:endParaRPr lang="en-CA" sz="900" dirty="0"/>
                    </a:p>
                  </a:txBody>
                  <a:tcPr marT="34290" marB="34290" anchor="ctr">
                    <a:solidFill>
                      <a:srgbClr val="3C3C3C"/>
                    </a:solidFill>
                  </a:tcPr>
                </a:tc>
                <a:tc>
                  <a:txBody>
                    <a:bodyPr/>
                    <a:lstStyle/>
                    <a:p>
                      <a:pPr algn="ctr"/>
                      <a:r>
                        <a:rPr lang="en-US" sz="900" dirty="0" smtClean="0"/>
                        <a:t>Mac OSX</a:t>
                      </a:r>
                      <a:endParaRPr lang="en-CA" sz="900" dirty="0"/>
                    </a:p>
                  </a:txBody>
                  <a:tcPr marT="34290" marB="34290" anchor="ctr">
                    <a:solidFill>
                      <a:srgbClr val="3C3C3C"/>
                    </a:solidFill>
                  </a:tcPr>
                </a:tc>
                <a:tc>
                  <a:txBody>
                    <a:bodyPr/>
                    <a:lstStyle/>
                    <a:p>
                      <a:pPr algn="ctr"/>
                      <a:r>
                        <a:rPr lang="en-CA" sz="900" dirty="0" smtClean="0"/>
                        <a:t>Linux</a:t>
                      </a:r>
                      <a:endParaRPr lang="en-CA" sz="900" dirty="0"/>
                    </a:p>
                  </a:txBody>
                  <a:tcPr marT="34290" marB="34290" anchor="ctr">
                    <a:solidFill>
                      <a:srgbClr val="3C3C3C"/>
                    </a:solidFill>
                  </a:tcPr>
                </a:tc>
                <a:tc>
                  <a:txBody>
                    <a:bodyPr/>
                    <a:lstStyle/>
                    <a:p>
                      <a:pPr algn="ctr"/>
                      <a:r>
                        <a:rPr lang="en-CA" sz="900" dirty="0" smtClean="0"/>
                        <a:t>Android</a:t>
                      </a:r>
                      <a:endParaRPr lang="en-CA" sz="900" dirty="0"/>
                    </a:p>
                  </a:txBody>
                  <a:tcPr marT="34290" marB="34290" anchor="ctr">
                    <a:solidFill>
                      <a:srgbClr val="3C3C3C"/>
                    </a:solidFill>
                  </a:tcPr>
                </a:tc>
                <a:tc>
                  <a:txBody>
                    <a:bodyPr/>
                    <a:lstStyle/>
                    <a:p>
                      <a:pPr algn="ctr"/>
                      <a:r>
                        <a:rPr lang="en-CA" sz="900" dirty="0" smtClean="0"/>
                        <a:t>iOS</a:t>
                      </a:r>
                      <a:endParaRPr lang="en-CA" sz="9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rgbClr val="3C3C3C"/>
                    </a:solidFill>
                  </a:tcPr>
                </a:tc>
              </a:tr>
              <a:tr h="237366">
                <a:tc gridSpan="5">
                  <a:txBody>
                    <a:bodyPr/>
                    <a:lstStyle/>
                    <a:p>
                      <a:r>
                        <a:rPr lang="en-US" sz="900" b="1" dirty="0" smtClean="0">
                          <a:solidFill>
                            <a:srgbClr val="FFFFFF"/>
                          </a:solidFill>
                        </a:rPr>
                        <a:t>Security Fabric Components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Endpoint</a:t>
                      </a:r>
                      <a:r>
                        <a:rPr lang="en-US" sz="900" b="1" baseline="0" dirty="0" smtClean="0">
                          <a:solidFill>
                            <a:srgbClr val="FFFFFF"/>
                          </a:solidFill>
                        </a:rPr>
                        <a:t> Telemetry</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Compliance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Arial"/>
                          <a:ea typeface="Zapf Dingbats"/>
                          <a:cs typeface="Arial"/>
                          <a:sym typeface="Zapf Dingbats"/>
                        </a:rPr>
                        <a:t>(Limited)</a:t>
                      </a:r>
                      <a:endParaRPr lang="en-US" sz="1000" b="0" i="0" dirty="0" smtClean="0">
                        <a:solidFill>
                          <a:schemeClr val="tx1"/>
                        </a:solidFill>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mn-lt"/>
                          <a:ea typeface="Zapf Dingbats"/>
                          <a:cs typeface="Arial"/>
                          <a:sym typeface="Zapf Dingbats"/>
                        </a:rPr>
                        <a:t>(Limited)</a:t>
                      </a:r>
                      <a:endParaRPr lang="en-US" sz="1000" b="0" i="0" dirty="0" smtClean="0">
                        <a:solidFill>
                          <a:schemeClr val="tx1"/>
                        </a:solidFill>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515656">
                <a:tc>
                  <a:txBody>
                    <a:bodyPr/>
                    <a:lstStyle/>
                    <a:p>
                      <a:r>
                        <a:rPr lang="en-CA" sz="900" b="1" dirty="0" smtClean="0">
                          <a:solidFill>
                            <a:srgbClr val="FFFFFF"/>
                          </a:solidFill>
                        </a:rPr>
                        <a:t>Endpoint Audit and Remediation </a:t>
                      </a:r>
                      <a:br>
                        <a:rPr lang="en-CA" sz="900" b="1" dirty="0" smtClean="0">
                          <a:solidFill>
                            <a:srgbClr val="FFFFFF"/>
                          </a:solidFill>
                        </a:rPr>
                      </a:br>
                      <a:r>
                        <a:rPr lang="en-CA" sz="900" b="1" dirty="0" smtClean="0">
                          <a:solidFill>
                            <a:srgbClr val="FFFFFF"/>
                          </a:solidFill>
                        </a:rPr>
                        <a:t>with Vulnerability Scanning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223033">
                <a:tc gridSpan="7">
                  <a:txBody>
                    <a:bodyPr/>
                    <a:lstStyle/>
                    <a:p>
                      <a:r>
                        <a:rPr lang="en-US" sz="900" b="1" dirty="0" smtClean="0">
                          <a:solidFill>
                            <a:schemeClr val="bg1"/>
                          </a:solidFill>
                        </a:rPr>
                        <a:t>Advanced Threat Protection Components</a:t>
                      </a:r>
                    </a:p>
                  </a:txBody>
                  <a:tcPr marT="34290" marB="34290" anchor="ctr">
                    <a:solidFill>
                      <a:schemeClr val="accent4">
                        <a:lumMod val="5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chemeClr val="bg1"/>
                        </a:solidFill>
                      </a:endParaRPr>
                    </a:p>
                  </a:txBody>
                  <a:tcPr marT="34290" marB="34290" anchor="ctr">
                    <a:solidFill>
                      <a:schemeClr val="accent4">
                        <a:lumMod val="50000"/>
                      </a:schemeClr>
                    </a:solidFill>
                  </a:tcPr>
                </a:tc>
              </a:tr>
              <a:tr h="237366">
                <a:tc>
                  <a:txBody>
                    <a:bodyPr/>
                    <a:lstStyle/>
                    <a:p>
                      <a:r>
                        <a:rPr lang="en-CA" sz="900" b="1" dirty="0" smtClean="0">
                          <a:solidFill>
                            <a:srgbClr val="FFFFFF"/>
                          </a:solidFill>
                        </a:rPr>
                        <a:t>ATP with FortiSandbox</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95367">
                <a:tc>
                  <a:txBody>
                    <a:bodyPr/>
                    <a:lstStyle/>
                    <a:p>
                      <a:r>
                        <a:rPr lang="en-CA" sz="900" b="1" dirty="0" smtClean="0">
                          <a:solidFill>
                            <a:srgbClr val="FFFFFF"/>
                          </a:solidFill>
                        </a:rPr>
                        <a:t>Host</a:t>
                      </a:r>
                      <a:r>
                        <a:rPr lang="en-CA" sz="900" b="1" baseline="0" dirty="0" smtClean="0">
                          <a:solidFill>
                            <a:srgbClr val="FFFFFF"/>
                          </a:solidFill>
                        </a:rPr>
                        <a:t> Quarantine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r>
              <a:tr h="223033">
                <a:tc gridSpan="7">
                  <a:txBody>
                    <a:bodyPr/>
                    <a:lstStyle/>
                    <a:p>
                      <a:r>
                        <a:rPr lang="en-US" sz="900" b="1" dirty="0" smtClean="0">
                          <a:solidFill>
                            <a:srgbClr val="FFFFFF"/>
                          </a:solidFill>
                        </a:rPr>
                        <a:t>Host Security and VPN Components</a:t>
                      </a: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rgbClr val="FFFFFF"/>
                        </a:solidFill>
                      </a:endParaRPr>
                    </a:p>
                  </a:txBody>
                  <a:tcPr marT="34290" marB="34290" anchor="ctr">
                    <a:solidFill>
                      <a:srgbClr val="3C3C3C"/>
                    </a:solidFill>
                  </a:tcPr>
                </a:tc>
              </a:tr>
              <a:tr h="237366">
                <a:tc>
                  <a:txBody>
                    <a:bodyPr/>
                    <a:lstStyle/>
                    <a:p>
                      <a:r>
                        <a:rPr lang="en-CA" sz="900" b="1" dirty="0" smtClean="0">
                          <a:solidFill>
                            <a:srgbClr val="FFFFFF"/>
                          </a:solidFill>
                        </a:rPr>
                        <a:t>Antivirus</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37366">
                <a:tc>
                  <a:txBody>
                    <a:bodyPr/>
                    <a:lstStyle/>
                    <a:p>
                      <a:r>
                        <a:rPr lang="en-CA" sz="900" b="1" dirty="0" smtClean="0">
                          <a:solidFill>
                            <a:srgbClr val="FFFFFF"/>
                          </a:solidFill>
                        </a:rPr>
                        <a:t>Web Filtering</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366">
                <a:tc>
                  <a:txBody>
                    <a:bodyPr/>
                    <a:lstStyle/>
                    <a:p>
                      <a:r>
                        <a:rPr lang="en-CA" sz="900" b="1" dirty="0" smtClean="0">
                          <a:solidFill>
                            <a:srgbClr val="FFFFFF"/>
                          </a:solidFill>
                        </a:rPr>
                        <a:t>Application</a:t>
                      </a:r>
                      <a:r>
                        <a:rPr lang="en-CA" sz="900" b="1" baseline="0" dirty="0" smtClean="0">
                          <a:solidFill>
                            <a:srgbClr val="FFFFFF"/>
                          </a:solidFill>
                        </a:rPr>
                        <a:t> Firewall</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IPSec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SSL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CA" sz="1000" b="1" dirty="0" smtClean="0">
                        <a:solidFill>
                          <a:schemeClr val="accent3"/>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85432631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30E-3G4G</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611995"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82225"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descr="Interface-3G4G.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189613" y="2289835"/>
            <a:ext cx="371646" cy="547200"/>
          </a:xfrm>
          <a:prstGeom prst="rect">
            <a:avLst/>
          </a:prstGeom>
        </p:spPr>
      </p:pic>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7" name="TextBox 4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8" name="Picture 47"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0" name="Picture 49"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64184215"/>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7" name="Table 6"/>
          <p:cNvGraphicFramePr>
            <a:graphicFrameLocks noGrp="1"/>
          </p:cNvGraphicFramePr>
          <p:nvPr>
            <p:extLst>
              <p:ext uri="{D42A27DB-BD31-4B8C-83A1-F6EECF244321}">
                <p14:modId xmlns:p14="http://schemas.microsoft.com/office/powerpoint/2010/main" val="1397921329"/>
              </p:ext>
            </p:extLst>
          </p:nvPr>
        </p:nvGraphicFramePr>
        <p:xfrm>
          <a:off x="226603" y="870826"/>
          <a:ext cx="8570268" cy="1138425"/>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chemeClr val="accent4">
                        <a:lumMod val="50000"/>
                      </a:schemeClr>
                    </a:solidFill>
                  </a:tcPr>
                </a:tc>
                <a:tc>
                  <a:txBody>
                    <a:bodyPr/>
                    <a:lstStyle/>
                    <a:p>
                      <a:pPr algn="ctr"/>
                      <a:r>
                        <a:rPr lang="en-US" sz="900" dirty="0" smtClean="0"/>
                        <a:t>Windows</a:t>
                      </a:r>
                      <a:endParaRPr lang="en-CA" sz="900" dirty="0"/>
                    </a:p>
                  </a:txBody>
                  <a:tcPr marT="34290" marB="34290" anchor="ctr">
                    <a:solidFill>
                      <a:schemeClr val="accent4">
                        <a:lumMod val="50000"/>
                      </a:schemeClr>
                    </a:solidFill>
                  </a:tcPr>
                </a:tc>
                <a:tc>
                  <a:txBody>
                    <a:bodyPr/>
                    <a:lstStyle/>
                    <a:p>
                      <a:pPr algn="ctr"/>
                      <a:r>
                        <a:rPr lang="en-US" sz="900" dirty="0" smtClean="0"/>
                        <a:t>Mac OSX</a:t>
                      </a:r>
                      <a:endParaRPr lang="en-CA" sz="900" dirty="0"/>
                    </a:p>
                  </a:txBody>
                  <a:tcPr marT="34290" marB="34290" anchor="ctr">
                    <a:solidFill>
                      <a:schemeClr val="accent4">
                        <a:lumMod val="50000"/>
                      </a:schemeClr>
                    </a:solidFill>
                  </a:tcPr>
                </a:tc>
                <a:tc>
                  <a:txBody>
                    <a:bodyPr/>
                    <a:lstStyle/>
                    <a:p>
                      <a:pPr algn="ctr"/>
                      <a:r>
                        <a:rPr lang="en-CA" sz="900" dirty="0" smtClean="0"/>
                        <a:t>Linux</a:t>
                      </a:r>
                      <a:endParaRPr lang="en-CA" sz="900" dirty="0"/>
                    </a:p>
                  </a:txBody>
                  <a:tcPr marT="34290" marB="34290" anchor="ctr">
                    <a:solidFill>
                      <a:schemeClr val="accent4">
                        <a:lumMod val="50000"/>
                      </a:schemeClr>
                    </a:solidFill>
                  </a:tcPr>
                </a:tc>
                <a:tc>
                  <a:txBody>
                    <a:bodyPr/>
                    <a:lstStyle/>
                    <a:p>
                      <a:pPr algn="ctr"/>
                      <a:r>
                        <a:rPr lang="en-CA" sz="900" dirty="0" smtClean="0"/>
                        <a:t>Android</a:t>
                      </a:r>
                      <a:endParaRPr lang="en-CA" sz="900" dirty="0"/>
                    </a:p>
                  </a:txBody>
                  <a:tcPr marT="34290" marB="34290" anchor="ctr">
                    <a:solidFill>
                      <a:schemeClr val="accent4">
                        <a:lumMod val="50000"/>
                      </a:schemeClr>
                    </a:solidFill>
                  </a:tcPr>
                </a:tc>
                <a:tc>
                  <a:txBody>
                    <a:bodyPr/>
                    <a:lstStyle/>
                    <a:p>
                      <a:pPr algn="ctr"/>
                      <a:r>
                        <a:rPr lang="en-CA" sz="900" dirty="0" smtClean="0"/>
                        <a:t>iOS</a:t>
                      </a:r>
                      <a:endParaRPr lang="en-CA" sz="900" dirty="0"/>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chemeClr val="accent4">
                        <a:lumMod val="50000"/>
                      </a:schemeClr>
                    </a:solidFill>
                  </a:tcPr>
                </a:tc>
              </a:tr>
              <a:tr h="237366">
                <a:tc gridSpan="5">
                  <a:txBody>
                    <a:bodyPr/>
                    <a:lstStyle/>
                    <a:p>
                      <a:r>
                        <a:rPr lang="en-US" sz="900" b="1" dirty="0" smtClean="0">
                          <a:solidFill>
                            <a:srgbClr val="FFFFFF"/>
                          </a:solidFill>
                        </a:rPr>
                        <a:t>Others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Windows AD SSO Agent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WAN Optimization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1015761779"/>
      </p:ext>
    </p:extLst>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FortiToken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87140"/>
        </p:xfrm>
        <a:graphic>
          <a:graphicData uri="http://schemas.openxmlformats.org/drawingml/2006/table">
            <a:tbl>
              <a:tblPr bandRow="1">
                <a:tableStyleId>{073A0DAA-6AF3-43AB-8588-CEC1D06C72B9}</a:tableStyleId>
              </a:tblPr>
              <a:tblGrid>
                <a:gridCol w="3650536"/>
              </a:tblGrid>
              <a:tr h="12738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2522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4" y="2363633"/>
            <a:ext cx="2638249" cy="1634694"/>
          </a:xfrm>
          <a:prstGeom prst="rect">
            <a:avLst/>
          </a:prstGeom>
          <a:noFill/>
          <a:ln w="9525">
            <a:noFill/>
            <a:miter lim="800000"/>
            <a:headEnd/>
            <a:tailEnd/>
          </a:ln>
        </p:spPr>
      </p:pic>
      <p:grpSp>
        <p:nvGrpSpPr>
          <p:cNvPr id="2" name="Group 1"/>
          <p:cNvGrpSpPr/>
          <p:nvPr/>
        </p:nvGrpSpPr>
        <p:grpSpPr>
          <a:xfrm>
            <a:off x="448253"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Hardware One Time Password Token</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5"/>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3"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63720"/>
        </p:xfrm>
        <a:graphic>
          <a:graphicData uri="http://schemas.openxmlformats.org/drawingml/2006/table">
            <a:tbl>
              <a:tblPr bandRow="1">
                <a:tableStyleId>{073A0DAA-6AF3-43AB-8588-CEC1D06C72B9}</a:tableStyleId>
              </a:tblPr>
              <a:tblGrid>
                <a:gridCol w="3622842"/>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9" y="2360969"/>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5"/>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3"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947621929"/>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51608"/>
                <a:gridCol w="1797098"/>
                <a:gridCol w="1797098"/>
                <a:gridCol w="1797098"/>
                <a:gridCol w="179709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7,500</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11,250</a:t>
                      </a:r>
                      <a:endParaRPr lang="en-US" sz="1000" dirty="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RJ45</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4x 3</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12x 3TB </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(0,1,5,10)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55562967"/>
              </p:ext>
            </p:extLst>
          </p:nvPr>
        </p:nvGraphicFramePr>
        <p:xfrm>
          <a:off x="252002" y="1080000"/>
          <a:ext cx="8639998" cy="3335290"/>
        </p:xfrm>
        <a:graphic>
          <a:graphicData uri="http://schemas.openxmlformats.org/drawingml/2006/table">
            <a:tbl>
              <a:tblPr firstRow="1" bandRow="1">
                <a:effectLst/>
                <a:tableStyleId>{073A0DAA-6AF3-43AB-8588-CEC1D06C72B9}</a:tableStyleId>
              </a:tblPr>
              <a:tblGrid>
                <a:gridCol w="1451608"/>
                <a:gridCol w="1437678"/>
                <a:gridCol w="1437678"/>
                <a:gridCol w="1437678"/>
                <a:gridCol w="1437678"/>
                <a:gridCol w="143767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FAZ-3000F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FAZ-3500F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1,600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5,000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60,000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52,500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90,000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10,000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16x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096125924"/>
      </p:ext>
    </p:extLst>
  </p:cSld>
  <p:clrMapOvr>
    <a:masterClrMapping/>
  </p:clrMapOvr>
  <p:transitio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FortiManager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23" name="Oval 22"/>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2" name="TextBox 4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8" y="1936174"/>
          <a:ext cx="4144211" cy="216423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3" y="3014276"/>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9" y="3283541"/>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5" y="3655148"/>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9" y="4457445"/>
            <a:ext cx="1789993" cy="230832"/>
          </a:xfrm>
          <a:prstGeom prst="rect">
            <a:avLst/>
          </a:prstGeom>
          <a:noFill/>
        </p:spPr>
        <p:txBody>
          <a:bodyPr wrap="none" lIns="91436" tIns="45718" rIns="91436" bIns="45718" rtlCol="0">
            <a:spAutoFit/>
          </a:bodyPr>
          <a:lstStyle/>
          <a:p>
            <a:r>
              <a:rPr lang="en-US" sz="900" i="1" dirty="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62276574"/>
              </p:ext>
            </p:extLst>
          </p:nvPr>
        </p:nvGraphicFramePr>
        <p:xfrm>
          <a:off x="251999" y="1080000"/>
          <a:ext cx="8640002" cy="1332648"/>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FMG-1000D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8x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r>
            </a:tbl>
          </a:graphicData>
        </a:graphic>
      </p:graphicFrame>
      <p:graphicFrame>
        <p:nvGraphicFramePr>
          <p:cNvPr id="5" name="Group 51"/>
          <p:cNvGraphicFramePr>
            <a:graphicFrameLocks noGrp="1"/>
          </p:cNvGraphicFramePr>
          <p:nvPr>
            <p:extLst>
              <p:ext uri="{D42A27DB-BD31-4B8C-83A1-F6EECF244321}">
                <p14:modId xmlns:p14="http://schemas.microsoft.com/office/powerpoint/2010/main" val="785703945"/>
              </p:ext>
            </p:extLst>
          </p:nvPr>
        </p:nvGraphicFramePr>
        <p:xfrm>
          <a:off x="252003" y="2814906"/>
          <a:ext cx="8639999" cy="1332648"/>
        </p:xfrm>
        <a:graphic>
          <a:graphicData uri="http://schemas.openxmlformats.org/drawingml/2006/table">
            <a:tbl>
              <a:tblPr firstRow="1" bandRow="1">
                <a:effectLst/>
                <a:tableStyleId>{073A0DAA-6AF3-43AB-8588-CEC1D06C72B9}</a:tableStyleId>
              </a:tblPr>
              <a:tblGrid>
                <a:gridCol w="1632207"/>
                <a:gridCol w="1751948"/>
                <a:gridCol w="1751948"/>
                <a:gridCol w="1751948"/>
                <a:gridCol w="175194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FMG-3000F</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1,200</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4,000</a:t>
                      </a:r>
                      <a:endParaRPr lang="en-US" sz="1000" dirty="0">
                        <a:latin typeface="+mn-lt"/>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12x 3TB</a:t>
                      </a:r>
                    </a:p>
                  </a:txBody>
                  <a:tcPr marT="34290" marB="34290" anchor="ctr">
                    <a:solidFill>
                      <a:srgbClr val="E4E4E4"/>
                    </a:solidFill>
                  </a:tcPr>
                </a:tc>
                <a:tc>
                  <a:txBody>
                    <a:bodyPr/>
                    <a:lstStyle/>
                    <a:p>
                      <a:pPr algn="ctr"/>
                      <a:r>
                        <a:rPr lang="en-US" sz="1000" dirty="0" smtClean="0">
                          <a:latin typeface="Arial"/>
                          <a:cs typeface="Arial"/>
                        </a:rPr>
                        <a:t>16x 3</a:t>
                      </a:r>
                      <a:r>
                        <a:rPr lang="en-US" sz="1000" baseline="0" dirty="0" smtClean="0">
                          <a:latin typeface="Arial"/>
                          <a:cs typeface="Arial"/>
                        </a:rPr>
                        <a:t>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378153217"/>
      </p:ext>
    </p:extLst>
  </p:cSld>
  <p:clrMapOvr>
    <a:masterClrMapping/>
  </p:clrMapOvr>
  <p:transitio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3"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7"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p:wipe dir="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1080000"/>
            <a:chExt cx="8281328" cy="635058"/>
          </a:xfrm>
        </p:grpSpPr>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grpSp>
      <p:pic>
        <p:nvPicPr>
          <p:cNvPr id="32" name="Picture 31"/>
          <p:cNvPicPr>
            <a:picLocks noChangeAspect="1"/>
          </p:cNvPicPr>
          <p:nvPr/>
        </p:nvPicPr>
        <p:blipFill>
          <a:blip r:embed="rId3"/>
          <a:stretch>
            <a:fillRect/>
          </a:stretch>
        </p:blipFill>
        <p:spPr>
          <a:xfrm>
            <a:off x="3791186"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p:wipe dir="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p:wipe dir="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FortiSandbox</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20" y="2133527"/>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6"/>
          <a:ext cx="3650536" cy="2701440"/>
        </p:xfrm>
        <a:graphic>
          <a:graphicData uri="http://schemas.openxmlformats.org/drawingml/2006/table">
            <a:tbl>
              <a:tblPr bandRow="1">
                <a:tableStyleId>{073A0DAA-6AF3-43AB-8588-CEC1D06C72B9}</a:tableStyleId>
              </a:tblPr>
              <a:tblGrid>
                <a:gridCol w="3650536"/>
              </a:tblGrid>
              <a:tr h="11367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71"/>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2</a:t>
              </a: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3</a:t>
              </a: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4</a:t>
              </a: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1</a:t>
              </a: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49846"/>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Threat Protection solution designed to identify and 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90949207"/>
              </p:ext>
            </p:extLst>
          </p:nvPr>
        </p:nvGraphicFramePr>
        <p:xfrm>
          <a:off x="252003" y="1080000"/>
          <a:ext cx="8640000" cy="2328996"/>
        </p:xfrm>
        <a:graphic>
          <a:graphicData uri="http://schemas.openxmlformats.org/drawingml/2006/table">
            <a:tbl>
              <a:tblPr firstRow="1" bandRow="1">
                <a:effectLst/>
                <a:tableStyleId>{073A0DAA-6AF3-43AB-8588-CEC1D06C72B9}</a:tableStyleId>
              </a:tblPr>
              <a:tblGrid>
                <a:gridCol w="1248055"/>
                <a:gridCol w="1478389"/>
                <a:gridCol w="1478389"/>
                <a:gridCol w="1478389"/>
                <a:gridCol w="1478389"/>
                <a:gridCol w="147838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FSA-3000E</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FSA-3500D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dirty="0" smtClean="0"/>
                        <a:t>560</a:t>
                      </a:r>
                    </a:p>
                  </a:txBody>
                  <a:tcPr marT="34290" marB="34290" anchor="ctr">
                    <a:solidFill>
                      <a:srgbClr val="C9C9C9"/>
                    </a:solidFill>
                  </a:tcPr>
                </a:tc>
                <a:tc>
                  <a:txBody>
                    <a:bodyPr/>
                    <a:lstStyle/>
                    <a:p>
                      <a:pPr algn="ctr"/>
                      <a:r>
                        <a:rPr lang="en-US" sz="1000" noProof="0" dirty="0" smtClean="0"/>
                        <a:t>1,120</a:t>
                      </a:r>
                    </a:p>
                  </a:txBody>
                  <a:tcPr marT="34290" marB="34290" anchor="ctr">
                    <a:solidFill>
                      <a:srgbClr val="C9C9C9"/>
                    </a:solidFill>
                  </a:tcPr>
                </a:tc>
                <a:tc>
                  <a:txBody>
                    <a:bodyPr/>
                    <a:lstStyle/>
                    <a:p>
                      <a:pPr algn="ctr"/>
                      <a:r>
                        <a:rPr lang="en-US" sz="1000" noProof="0" dirty="0" smtClean="0"/>
                        <a:t>720* (Upgradable** to 1,200) (160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30,000* (Upgradable** to 48,000) (6,000 per node) </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73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dirty="0" smtClean="0"/>
                        <a:t>8</a:t>
                      </a:r>
                    </a:p>
                  </a:txBody>
                  <a:tcPr marT="34290" marB="34290" anchor="ctr">
                    <a:solidFill>
                      <a:srgbClr val="C9C9C9"/>
                    </a:solidFill>
                  </a:tcPr>
                </a:tc>
                <a:tc>
                  <a:txBody>
                    <a:bodyPr/>
                    <a:lstStyle/>
                    <a:p>
                      <a:pPr algn="ctr"/>
                      <a:r>
                        <a:rPr lang="en-US" sz="1000" noProof="0" dirty="0" smtClean="0"/>
                        <a:t>28</a:t>
                      </a:r>
                      <a:endParaRPr lang="en-US" sz="1000" noProof="0" dirty="0"/>
                    </a:p>
                  </a:txBody>
                  <a:tcPr marT="34290" marB="34290" anchor="ctr">
                    <a:solidFill>
                      <a:srgbClr val="C9C9C9"/>
                    </a:solidFill>
                  </a:tcPr>
                </a:tc>
                <a:tc>
                  <a:txBody>
                    <a:bodyPr/>
                    <a:lstStyle/>
                    <a:p>
                      <a:pPr algn="ctr"/>
                      <a:r>
                        <a:rPr lang="en-US" sz="1000" noProof="0" dirty="0" smtClean="0"/>
                        <a:t>8 + 48 optional</a:t>
                      </a:r>
                      <a:endParaRPr lang="en-US" sz="1000" noProof="0" dirty="0"/>
                    </a:p>
                  </a:txBody>
                  <a:tcPr marT="34290" marB="34290" anchor="ctr">
                    <a:solidFill>
                      <a:srgbClr val="C9C9C9"/>
                    </a:solidFill>
                  </a:tcPr>
                </a:tc>
                <a:tc>
                  <a:txBody>
                    <a:bodyPr/>
                    <a:lstStyle/>
                    <a:p>
                      <a:pPr algn="ctr"/>
                      <a:r>
                        <a:rPr lang="en-US" sz="1000" noProof="0" dirty="0" smtClean="0"/>
                        <a:t>36* (Upgradable** to 60) (8 per node)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73380">
                <a:tc>
                  <a:txBody>
                    <a:bodyPr/>
                    <a:lstStyle/>
                    <a:p>
                      <a:r>
                        <a:rPr lang="en-US" sz="10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20x GE RJ45 ports,</a:t>
                      </a:r>
                      <a:br>
                        <a:rPr lang="en-US" sz="1000" noProof="0" dirty="0" smtClean="0"/>
                      </a:br>
                      <a:r>
                        <a:rPr lang="en-US" sz="1000" noProof="0" dirty="0" smtClean="0"/>
                        <a:t>10x 10 GE SFP+ slots</a:t>
                      </a:r>
                      <a:br>
                        <a:rPr lang="en-US" sz="1000" noProof="0" dirty="0" smtClean="0"/>
                      </a:br>
                      <a:r>
                        <a:rPr lang="en-US" sz="1000" noProof="0" dirty="0" smtClean="0"/>
                        <a:t>(4x GE RJ45 ports, 2x 10 GE SFP+ slots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
        <p:nvSpPr>
          <p:cNvPr id="3" name="TextBox 2"/>
          <p:cNvSpPr txBox="1"/>
          <p:nvPr/>
        </p:nvSpPr>
        <p:spPr>
          <a:xfrm>
            <a:off x="252003" y="3819820"/>
            <a:ext cx="5608113" cy="723275"/>
          </a:xfrm>
          <a:prstGeom prst="rect">
            <a:avLst/>
          </a:prstGeom>
          <a:noFill/>
        </p:spPr>
        <p:txBody>
          <a:bodyPr wrap="square" rtlCol="0">
            <a:spAutoFit/>
          </a:bodyPr>
          <a:lstStyle/>
          <a:p>
            <a:endParaRPr lang="en-US" sz="900" dirty="0" smtClean="0"/>
          </a:p>
          <a:p>
            <a:r>
              <a:rPr lang="en-US" sz="800" dirty="0" smtClean="0"/>
              <a:t>FSA-3500D: comes with </a:t>
            </a:r>
            <a:r>
              <a:rPr lang="en-US" sz="800" dirty="0"/>
              <a:t>default 5 nodes, up to 8 </a:t>
            </a:r>
            <a:r>
              <a:rPr lang="en-US" sz="800" dirty="0" smtClean="0"/>
              <a:t>maximum </a:t>
            </a:r>
            <a:endParaRPr lang="en-US" sz="800" dirty="0"/>
          </a:p>
          <a:p>
            <a:r>
              <a:rPr lang="en-US" sz="800" dirty="0" smtClean="0"/>
              <a:t>* </a:t>
            </a:r>
            <a:r>
              <a:rPr lang="en-US" sz="800" dirty="0"/>
              <a:t>Based on the assumption that 1 blade will be used as master in HA-cluster mode. </a:t>
            </a:r>
            <a:r>
              <a:rPr lang="en-US" sz="800" dirty="0" smtClean="0"/>
              <a:t/>
            </a:r>
            <a:br>
              <a:rPr lang="en-US" sz="800" dirty="0" smtClean="0"/>
            </a:br>
            <a:r>
              <a:rPr lang="en-US" sz="800" dirty="0" smtClean="0"/>
              <a:t>** </a:t>
            </a:r>
            <a:r>
              <a:rPr lang="en-US" sz="800" dirty="0"/>
              <a:t>By adding 3 more SAM-3500D nodes to the same chassis.. </a:t>
            </a:r>
          </a:p>
          <a:p>
            <a:endParaRPr lang="en-US" sz="800" dirty="0"/>
          </a:p>
        </p:txBody>
      </p:sp>
    </p:spTree>
    <p:extLst>
      <p:ext uri="{BB962C8B-B14F-4D97-AF65-F5344CB8AC3E}">
        <p14:creationId xmlns:p14="http://schemas.microsoft.com/office/powerpoint/2010/main" val="3866267346"/>
      </p:ext>
    </p:extLst>
  </p:cSld>
  <p:clrMapOvr>
    <a:masterClrMapping/>
  </p:clrMapOvr>
  <p:transition spd="slow">
    <p:wipe/>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87744973"/>
              </p:ext>
            </p:extLst>
          </p:nvPr>
        </p:nvGraphicFramePr>
        <p:xfrm>
          <a:off x="252001" y="955600"/>
          <a:ext cx="8640000" cy="3686192"/>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42900">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2057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42900">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FortiWeb, FortiMail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a:t>
                      </a:r>
                      <a:r>
                        <a:rPr lang="en-US" sz="900" baseline="0" noProof="0" dirty="0" smtClean="0"/>
                        <a:t> FortiWeb, FortiMail. Detailed reports on FG only.</a:t>
                      </a:r>
                      <a:endParaRPr lang="en-US" sz="900" noProof="0" dirty="0" smtClean="0"/>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9275"/>
          </a:xfrm>
          <a:prstGeom prst="rect">
            <a:avLst/>
          </a:prstGeom>
          <a:noFill/>
        </p:spPr>
        <p:txBody>
          <a:bodyPr wrap="square" lIns="91436" tIns="45718" rIns="91436" bIns="45718" rtlCol="0">
            <a:spAutoFit/>
          </a:bodyPr>
          <a:lstStyle/>
          <a:p>
            <a:pPr algn="r"/>
            <a:r>
              <a:rPr lang="en-US" sz="800" dirty="0"/>
              <a:t>*roadmap, may subject to changes</a:t>
            </a:r>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9" name="Picture 48" descr="Storage-32GB.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189613" y="2297091"/>
            <a:ext cx="371646" cy="547200"/>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8"/>
          <a:ext cx="3650536" cy="2383025"/>
        </p:xfrm>
        <a:graphic>
          <a:graphicData uri="http://schemas.openxmlformats.org/drawingml/2006/table">
            <a:tbl>
              <a:tblPr bandRow="1">
                <a:tableStyleId>{073A0DAA-6AF3-43AB-8588-CEC1D06C72B9}</a:tableStyleId>
              </a:tblPr>
              <a:tblGrid>
                <a:gridCol w="3650536"/>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6" y="2232745"/>
            <a:ext cx="4435429" cy="2362829"/>
            <a:chOff x="3969304" y="1800039"/>
            <a:chExt cx="5607850" cy="2987397"/>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314927" cy="50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1049305" cy="311305"/>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306829"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2071830"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538727573"/>
              </p:ext>
            </p:extLst>
          </p:nvPr>
        </p:nvGraphicFramePr>
        <p:xfrm>
          <a:off x="252002" y="1080000"/>
          <a:ext cx="8640005" cy="3112564"/>
        </p:xfrm>
        <a:graphic>
          <a:graphicData uri="http://schemas.openxmlformats.org/drawingml/2006/table">
            <a:tbl>
              <a:tblPr firstRow="1" bandRow="1">
                <a:effectLst/>
                <a:tableStyleId>{073A0DAA-6AF3-43AB-8588-CEC1D06C72B9}</a:tableStyleId>
              </a:tblPr>
              <a:tblGrid>
                <a:gridCol w="1235937"/>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FAC-200D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FAC-200E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 Remote Users </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1 x 1 TB</a:t>
                      </a:r>
                      <a:endParaRPr lang="en-US" sz="1000" baseline="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2 x 1 TB</a:t>
                      </a:r>
                      <a:endParaRPr lang="en-US" sz="1000" baseline="0" dirty="0" smtClean="0">
                        <a:latin typeface="+mn-lt"/>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1"/>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FortiDDoS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8"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28820"/>
        </p:xfrm>
        <a:graphic>
          <a:graphicData uri="http://schemas.openxmlformats.org/drawingml/2006/table">
            <a:tbl>
              <a:tblPr bandRow="1">
                <a:tableStyleId>{073A0DAA-6AF3-43AB-8588-CEC1D06C72B9}</a:tableStyleId>
              </a:tblPr>
              <a:tblGrid>
                <a:gridCol w="3399692"/>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1"/>
            <a:ext cx="4284580" cy="2302053"/>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32526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a:solidFill>
                    <a:srgbClr val="595959"/>
                  </a:solidFill>
                </a:rPr>
                <a:t>FortiDDoS</a:t>
              </a:r>
            </a:p>
          </p:txBody>
        </p:sp>
        <p:sp>
          <p:nvSpPr>
            <p:cNvPr id="46" name="TextBox 45"/>
            <p:cNvSpPr txBox="1"/>
            <p:nvPr/>
          </p:nvSpPr>
          <p:spPr>
            <a:xfrm>
              <a:off x="7137156" y="2117551"/>
              <a:ext cx="1866901" cy="513576"/>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1041086"/>
              <a:chOff x="1257418" y="2104006"/>
              <a:chExt cx="1825087" cy="1694980"/>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9" cy="1282091"/>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3"/>
              <a:ext cx="1679575" cy="1041085"/>
              <a:chOff x="1349434" y="4438889"/>
              <a:chExt cx="1825087" cy="1692306"/>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5"/>
                <a:ext cx="883219" cy="1280070"/>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86688166"/>
              </p:ext>
            </p:extLst>
          </p:nvPr>
        </p:nvGraphicFramePr>
        <p:xfrm>
          <a:off x="252000" y="1080001"/>
          <a:ext cx="8640000" cy="3311223"/>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FDD-600B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FDD-900B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38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Gbps</a:t>
                      </a:r>
                    </a:p>
                  </a:txBody>
                  <a:tcPr marT="34290" marB="34290" anchor="ctr">
                    <a:solidFill>
                      <a:schemeClr val="accent4">
                        <a:lumMod val="40000"/>
                        <a:lumOff val="60000"/>
                      </a:schemeClr>
                    </a:solidFill>
                  </a:tcPr>
                </a:tc>
                <a:tc>
                  <a:txBody>
                    <a:bodyPr/>
                    <a:lstStyle/>
                    <a:p>
                      <a:pPr algn="ctr"/>
                      <a:r>
                        <a:rPr lang="en-US" sz="1000" dirty="0" smtClean="0"/>
                        <a:t>6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12 Gbps</a:t>
                      </a:r>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18 Gbps</a:t>
                      </a:r>
                    </a:p>
                  </a:txBody>
                  <a:tcPr marT="34290" marB="34290" anchor="ctr">
                    <a:solidFill>
                      <a:schemeClr val="accent4">
                        <a:lumMod val="40000"/>
                        <a:lumOff val="60000"/>
                      </a:schemeClr>
                    </a:solidFill>
                  </a:tcPr>
                </a:tc>
                <a:tc>
                  <a:txBody>
                    <a:bodyPr/>
                    <a:lstStyle/>
                    <a:p>
                      <a:pPr algn="ctr"/>
                      <a:r>
                        <a:rPr lang="en-US" sz="1000" dirty="0" smtClean="0"/>
                        <a:t>18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36 Gbps</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52578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98298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r h="430423">
                <a:tc>
                  <a:txBody>
                    <a:bodyPr/>
                    <a:lstStyle/>
                    <a:p>
                      <a:r>
                        <a:rPr lang="en-US" sz="1000" b="1" dirty="0" smtClean="0">
                          <a:solidFill>
                            <a:srgbClr val="FFFFFF"/>
                          </a:solidFill>
                          <a:latin typeface="Arial"/>
                          <a:cs typeface="Arial"/>
                        </a:rPr>
                        <a:t>Advanced DNS Mitigation</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a:p>
                  </a:txBody>
                  <a:tcPr marT="34290" marB="34290" anchor="ctr">
                    <a:solidFill>
                      <a:srgbClr val="C9C9C9"/>
                    </a:solidFill>
                  </a:tcPr>
                </a:tc>
                <a:tc>
                  <a:txBody>
                    <a:bodyPr/>
                    <a:lstStyle/>
                    <a:p>
                      <a:pPr algn="ctr"/>
                      <a:r>
                        <a:rPr lang="en-US" sz="1000" dirty="0" smtClean="0"/>
                        <a:t>No</a:t>
                      </a:r>
                    </a:p>
                  </a:txBody>
                  <a:tcPr marT="34290" marB="34290" anchor="ctr">
                    <a:solidFill>
                      <a:srgbClr val="C9C9C9"/>
                    </a:solidFill>
                  </a:tcPr>
                </a:tc>
                <a:tc>
                  <a:txBody>
                    <a:bodyPr/>
                    <a:lstStyle/>
                    <a:p>
                      <a:pPr algn="ctr"/>
                      <a:r>
                        <a:rPr lang="en-US" sz="1000" dirty="0" smtClean="0"/>
                        <a:t>Yes</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FortiMail</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3"/>
          <a:ext cx="3650536" cy="245349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3"/>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61953" y="2221549"/>
              <a:ext cx="698858"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Mail</a:t>
              </a: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921232"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FortiMail</a:t>
              </a: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anti-spam and antivirus filtering solution, 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 52E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Storage-64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189613" y="2297091"/>
            <a:ext cx="371646" cy="547200"/>
          </a:xfrm>
          <a:prstGeom prst="rect">
            <a:avLst/>
          </a:prstGeom>
        </p:spPr>
      </p:pic>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848515319"/>
      </p:ext>
    </p:extLst>
  </p:cSld>
  <p:clrMapOvr>
    <a:masterClrMapping/>
  </p:clrMapOvr>
  <p:transition spd="slow">
    <p:wip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6022384"/>
              </p:ext>
            </p:extLst>
          </p:nvPr>
        </p:nvGraphicFramePr>
        <p:xfrm>
          <a:off x="252000" y="1080000"/>
          <a:ext cx="8640003" cy="3112564"/>
        </p:xfrm>
        <a:graphic>
          <a:graphicData uri="http://schemas.openxmlformats.org/drawingml/2006/table">
            <a:tbl>
              <a:tblPr firstRow="1" bandRow="1">
                <a:effectLst/>
                <a:tableStyleId>{073A0DAA-6AF3-43AB-8588-CEC1D06C72B9}</a:tableStyleId>
              </a:tblPr>
              <a:tblGrid>
                <a:gridCol w="1235935"/>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FMG-VM016</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FMG-VM32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c>
                  <a:txBody>
                    <a:bodyPr/>
                    <a:lstStyle/>
                    <a:p>
                      <a:pPr algn="ctr"/>
                      <a:r>
                        <a:rPr lang="fi-FI" sz="1000" dirty="0" smtClean="0">
                          <a:latin typeface="+mn-lt"/>
                          <a:cs typeface="Arial"/>
                        </a:rPr>
                        <a:t>875,000</a:t>
                      </a:r>
                    </a:p>
                  </a:txBody>
                  <a:tcPr marT="34290" marB="34290" anchor="ctr">
                    <a:solidFill>
                      <a:srgbClr val="C9C9C9"/>
                    </a:solidFill>
                  </a:tcPr>
                </a:tc>
                <a:tc>
                  <a:txBody>
                    <a:bodyPr/>
                    <a:lstStyle/>
                    <a:p>
                      <a:pPr algn="ctr"/>
                      <a:r>
                        <a:rPr lang="en-US" sz="1000" dirty="0" smtClean="0">
                          <a:latin typeface="Arial"/>
                          <a:cs typeface="Arial"/>
                        </a:rPr>
                        <a:t>1,200,000</a:t>
                      </a:r>
                      <a:endParaRPr lang="en-US" sz="1000" dirty="0">
                        <a:latin typeface="Arial"/>
                        <a:cs typeface="Arial"/>
                      </a:endParaRPr>
                    </a:p>
                  </a:txBody>
                  <a:tcPr marT="34290" marB="34290" anchor="ctr">
                    <a:solidFill>
                      <a:srgbClr val="C9C9C9"/>
                    </a:solidFill>
                  </a:tcPr>
                </a:tc>
              </a:tr>
              <a:tr h="5257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000" dirty="0" smtClean="0">
                          <a:latin typeface="+mn-lt"/>
                          <a:cs typeface="Arial"/>
                        </a:rPr>
                        <a:t>817,000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1,100,000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32</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12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24 TB</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r>
            </a:tbl>
          </a:graphicData>
        </a:graphic>
      </p:graphicFrame>
      <p:sp>
        <p:nvSpPr>
          <p:cNvPr id="7" name="TextBox 6"/>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FortiWeb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1"/>
          <a:ext cx="3650536" cy="2164230"/>
        </p:xfrm>
        <a:graphic>
          <a:graphicData uri="http://schemas.openxmlformats.org/drawingml/2006/table">
            <a:tbl>
              <a:tblPr bandRow="1">
                <a:tableStyleId>{073A0DAA-6AF3-43AB-8588-CEC1D06C72B9}</a:tableStyleId>
              </a:tblPr>
              <a:tblGrid>
                <a:gridCol w="3650536"/>
              </a:tblGrid>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7" y="1963697"/>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1021230" cy="304338"/>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303885" y="2017487"/>
              <a:ext cx="1326133" cy="43960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650091" y="3611928"/>
              <a:ext cx="1724573" cy="270522"/>
            </a:xfrm>
            <a:prstGeom prst="rect">
              <a:avLst/>
            </a:prstGeom>
            <a:noFill/>
            <a:ln w="9525">
              <a:noFill/>
              <a:miter lim="800000"/>
              <a:headEnd/>
              <a:tailEnd/>
            </a:ln>
          </p:spPr>
          <p:txBody>
            <a:bodyPr wrap="none">
              <a:spAutoFit/>
            </a:bodyPr>
            <a:lstStyle/>
            <a:p>
              <a:pPr algn="ctr"/>
              <a:r>
                <a:rPr lang="en-US" sz="1000" i="1" dirty="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788454402"/>
              </p:ext>
            </p:extLst>
          </p:nvPr>
        </p:nvGraphicFramePr>
        <p:xfrm>
          <a:off x="252001" y="1080000"/>
          <a:ext cx="8639995" cy="2065788"/>
        </p:xfrm>
        <a:graphic>
          <a:graphicData uri="http://schemas.openxmlformats.org/drawingml/2006/table">
            <a:tbl>
              <a:tblPr firstRow="1" bandRow="1">
                <a:effectLst/>
                <a:tableStyleId>{073A0DAA-6AF3-43AB-8588-CEC1D06C72B9}</a:tableStyleId>
              </a:tblPr>
              <a:tblGrid>
                <a:gridCol w="1673434"/>
                <a:gridCol w="995223"/>
                <a:gridCol w="995223"/>
                <a:gridCol w="995223"/>
                <a:gridCol w="995223"/>
                <a:gridCol w="995223"/>
                <a:gridCol w="995223"/>
                <a:gridCol w="99522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FWB-600D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FWB-3010E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mn-lt"/>
                          <a:cs typeface="Arial"/>
                        </a:rPr>
                        <a:t>250 Mbps </a:t>
                      </a: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+ 2 Bypass</a:t>
                      </a: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4+ 4 Bypass</a:t>
                      </a: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r>
                        <a:rPr lang="en-US" sz="1000" baseline="0" dirty="0" smtClean="0">
                          <a:latin typeface="+mn-lt"/>
                          <a:cs typeface="Arial"/>
                        </a:rPr>
                        <a:t> 2 Bypass</a:t>
                      </a:r>
                      <a:endParaRPr lang="en-US" sz="100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r>
                        <a:rPr lang="en-US" sz="1000" baseline="0" dirty="0" smtClean="0">
                          <a:latin typeface="Arial"/>
                          <a:cs typeface="Arial"/>
                        </a:rPr>
                        <a:t> 2 Bypass</a:t>
                      </a:r>
                      <a:endParaRPr lang="en-US" sz="1000" dirty="0" smtClean="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240 </a:t>
                      </a:r>
                      <a:r>
                        <a:rPr lang="en-US" sz="1000" baseline="0" dirty="0" smtClean="0">
                          <a:latin typeface="+mn-lt"/>
                          <a:cs typeface="Arial"/>
                        </a:rPr>
                        <a:t>GB</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 mount, 1RU</a:t>
                      </a: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1"/>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5" y="2146138"/>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6"/>
          <a:ext cx="3650536" cy="246359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9" y="2089088"/>
            <a:ext cx="3905577" cy="2299601"/>
            <a:chOff x="4617453" y="2118810"/>
            <a:chExt cx="44637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84189" cy="236917"/>
            </a:xfrm>
            <a:prstGeom prst="rect">
              <a:avLst/>
            </a:prstGeom>
            <a:noFill/>
            <a:ln w="9525">
              <a:noFill/>
              <a:miter lim="800000"/>
              <a:headEnd/>
              <a:tailEnd/>
            </a:ln>
          </p:spPr>
          <p:txBody>
            <a:bodyPr wrap="none">
              <a:spAutoFit/>
            </a:bodyPr>
            <a:lstStyle/>
            <a:p>
              <a:r>
                <a:rPr lang="en-US" sz="1000" dirty="0">
                  <a:solidFill>
                    <a:srgbClr val="36424A"/>
                  </a:solidFill>
                  <a:latin typeface="Helvetica" charset="0"/>
                </a:rPr>
                <a:t>Database Servers</a:t>
              </a: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855852" cy="384991"/>
            </a:xfrm>
            <a:prstGeom prst="rect">
              <a:avLst/>
            </a:prstGeom>
            <a:noFill/>
            <a:ln w="9525">
              <a:noFill/>
              <a:miter lim="800000"/>
              <a:headEnd/>
              <a:tailEnd/>
            </a:ln>
          </p:spPr>
          <p:txBody>
            <a:bodyPr wrap="none">
              <a:spAutoFit/>
            </a:bodyPr>
            <a:lstStyle/>
            <a:p>
              <a:r>
                <a:rPr lang="en-US" sz="1200" b="1" dirty="0">
                  <a:solidFill>
                    <a:srgbClr val="444F51"/>
                  </a:solidFill>
                  <a:cs typeface="Helvetica" pitchFamily="34" charset="0"/>
                </a:rPr>
                <a:t>FortiDB</a:t>
              </a:r>
              <a:br>
                <a:rPr lang="en-US" sz="1200" b="1" dirty="0">
                  <a:solidFill>
                    <a:srgbClr val="444F51"/>
                  </a:solidFill>
                  <a:cs typeface="Helvetica" pitchFamily="34" charset="0"/>
                </a:rPr>
              </a:br>
              <a:endParaRPr lang="en-US" sz="800" b="1" dirty="0">
                <a:solidFill>
                  <a:srgbClr val="444F51"/>
                </a:solidFill>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999209" cy="384991"/>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Deployment options:</a:t>
              </a:r>
              <a:br>
                <a:rPr lang="en-US" sz="1200" b="1" dirty="0">
                  <a:solidFill>
                    <a:srgbClr val="444F51"/>
                  </a:solidFill>
                  <a:latin typeface="Helvetica" charset="0"/>
                </a:rPr>
              </a:br>
              <a:r>
                <a:rPr lang="en-US" sz="800" b="1" dirty="0">
                  <a:solidFill>
                    <a:srgbClr val="444F51"/>
                  </a:solidFill>
                  <a:latin typeface="Helvetica" charset="0"/>
                </a:rPr>
                <a:t>Sniffer, Native Audit and Agents</a:t>
              </a: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29006513"/>
              </p:ext>
            </p:extLst>
          </p:nvPr>
        </p:nvGraphicFramePr>
        <p:xfrm>
          <a:off x="251998" y="1080001"/>
          <a:ext cx="8640000" cy="1990157"/>
        </p:xfrm>
        <a:graphic>
          <a:graphicData uri="http://schemas.openxmlformats.org/drawingml/2006/table">
            <a:tbl>
              <a:tblPr firstRow="1" bandRow="1">
                <a:tableStyleId>{073A0DAA-6AF3-43AB-8588-CEC1D06C72B9}</a:tableStyleId>
              </a:tblPr>
              <a:tblGrid>
                <a:gridCol w="2160000"/>
                <a:gridCol w="2160000"/>
                <a:gridCol w="2160000"/>
                <a:gridCol w="2160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30729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SFP</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r>
              <a:tr h="6830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Unless otherwise stated, all databases support VA, sniffer and native DAM.</a:t>
                      </a:r>
                      <a:br>
                        <a:rPr kumimoji="0" lang="en-US" sz="1000" u="none" strike="noStrike" cap="none" normalizeH="0" baseline="0" dirty="0" smtClean="0">
                          <a:ln>
                            <a:noFill/>
                          </a:ln>
                          <a:effectLst/>
                        </a:rPr>
                      </a:br>
                      <a:r>
                        <a:rPr kumimoji="0" lang="en-US" sz="1000" u="none" strike="noStrike" cap="none" normalizeH="0" baseline="0" dirty="0" smtClean="0">
                          <a:ln>
                            <a:noFill/>
                          </a:ln>
                          <a:effectLst/>
                        </a:rPr>
                        <a:t>DB2 UDB V8.x (VA only), V9.x/V10.x; MS SQL Server 2000/2005/2008/2008R2/2012/2014; MySQL 5.x (VA and native DAM); Oracle 9i/10gR1/10gR2/11g/12c; Sybase ASE 12.5 (VA and sniffer DAM), 15.x; </a:t>
                      </a:r>
                      <a:r>
                        <a:rPr kumimoji="0" lang="en-US" sz="1000" u="none" strike="noStrike" cap="none" normalizeH="0" baseline="0" dirty="0" err="1" smtClean="0">
                          <a:ln>
                            <a:noFill/>
                          </a:ln>
                          <a:effectLst/>
                        </a:rPr>
                        <a:t>PostgreSQL</a:t>
                      </a:r>
                      <a:r>
                        <a:rPr kumimoji="0" lang="en-US" sz="1000" u="none" strike="noStrike" cap="none" normalizeH="0" baseline="0" dirty="0" smtClean="0">
                          <a:ln>
                            <a:noFill/>
                          </a:ln>
                          <a:effectLst/>
                        </a:rPr>
                        <a:t> 8.x/9.x (sniffer DAM); </a:t>
                      </a:r>
                      <a:r>
                        <a:rPr kumimoji="0" lang="en-US" sz="1000" u="none" strike="noStrike" cap="none" normalizeH="0" baseline="0" dirty="0" err="1" smtClean="0">
                          <a:ln>
                            <a:noFill/>
                          </a:ln>
                          <a:effectLst/>
                        </a:rPr>
                        <a:t>MongoDB</a:t>
                      </a:r>
                      <a:r>
                        <a:rPr kumimoji="0" lang="en-US" sz="1000" u="none" strike="noStrike" cap="none" normalizeH="0" baseline="0" dirty="0" smtClean="0">
                          <a:ln>
                            <a:noFill/>
                          </a:ln>
                          <a:effectLst/>
                        </a:rPr>
                        <a:t> 2.6 (VA). </a:t>
                      </a:r>
                    </a:p>
                  </a:txBody>
                  <a:tcPr marL="87087" marR="87087" marT="36738" marB="3673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FortiADC</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7"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7190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42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1" y="1932541"/>
            <a:ext cx="4270821" cy="2609928"/>
            <a:chOff x="3492599" y="1807858"/>
            <a:chExt cx="5532823"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493861" y="2840345"/>
              <a:ext cx="1531561" cy="43074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3"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Optimize the availability, 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4" y="1129031"/>
            <a:ext cx="3360420" cy="1537335"/>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16" name="Oval 15"/>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17" name="Oval 16"/>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4301192" y="1975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DEFW</a:t>
            </a:r>
            <a:endParaRPr lang="en-US" sz="1000" dirty="0">
              <a:solidFill>
                <a:schemeClr val="bg1">
                  <a:lumMod val="50000"/>
                </a:schemeClr>
              </a:solidFill>
            </a:endParaRP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2922444732"/>
              </p:ext>
            </p:extLst>
          </p:nvPr>
        </p:nvGraphicFramePr>
        <p:xfrm>
          <a:off x="252001" y="1080001"/>
          <a:ext cx="8639997" cy="2504034"/>
        </p:xfrm>
        <a:graphic>
          <a:graphicData uri="http://schemas.openxmlformats.org/drawingml/2006/table">
            <a:tbl>
              <a:tblPr firstRow="1" bandRow="1">
                <a:effectLst/>
                <a:tableStyleId>{073A0DAA-6AF3-43AB-8588-CEC1D06C72B9}</a:tableStyleId>
              </a:tblPr>
              <a:tblGrid>
                <a:gridCol w="1127277"/>
                <a:gridCol w="939090"/>
                <a:gridCol w="939090"/>
                <a:gridCol w="939090"/>
                <a:gridCol w="939090"/>
                <a:gridCol w="939090"/>
                <a:gridCol w="939090"/>
                <a:gridCol w="939090"/>
                <a:gridCol w="939090"/>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220980">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70,000 </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229031">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L7 Throughput</a:t>
                      </a: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1.3</a:t>
                      </a:r>
                      <a:r>
                        <a:rPr lang="en-US" sz="1000" baseline="0" dirty="0" smtClean="0">
                          <a:latin typeface="Arial"/>
                          <a:cs typeface="Arial"/>
                        </a:rPr>
                        <a:t> </a:t>
                      </a:r>
                      <a:r>
                        <a:rPr lang="en-US" sz="1000" baseline="0" dirty="0" err="1" smtClean="0">
                          <a:latin typeface="Arial"/>
                          <a:cs typeface="Arial"/>
                        </a:rPr>
                        <a:t>gbps</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 Mbps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r>
                        <a:rPr lang="en-US" sz="1000" baseline="0" dirty="0" smtClean="0">
                          <a:latin typeface="+mn-lt"/>
                          <a:cs typeface="Arial"/>
                        </a:rPr>
                        <a:t> </a:t>
                      </a:r>
                      <a:r>
                        <a:rPr lang="en-US" sz="1000" baseline="0" dirty="0" err="1" smtClean="0">
                          <a:latin typeface="+mn-lt"/>
                          <a:cs typeface="Arial"/>
                        </a:rPr>
                        <a:t>gbps</a:t>
                      </a: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35 Gbps</a:t>
                      </a:r>
                    </a:p>
                  </a:txBody>
                  <a:tcPr marT="34290" marB="34290">
                    <a:solidFill>
                      <a:schemeClr val="accent4">
                        <a:lumMod val="20000"/>
                        <a:lumOff val="80000"/>
                      </a:schemeClr>
                    </a:solidFill>
                  </a:tcPr>
                </a:tc>
              </a:tr>
              <a:tr h="229031">
                <a:tc>
                  <a:txBody>
                    <a:bodyPr/>
                    <a:lstStyle/>
                    <a:p>
                      <a:r>
                        <a:rPr lang="en-US" sz="1000" b="1" dirty="0" smtClean="0">
                          <a:solidFill>
                            <a:srgbClr val="FFFFFF"/>
                          </a:solidFill>
                          <a:latin typeface="Arial"/>
                          <a:cs typeface="Arial"/>
                        </a:rPr>
                        <a:t>SSL CPS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900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14,500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r>
              <a:tr h="67818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043209245"/>
              </p:ext>
            </p:extLst>
          </p:nvPr>
        </p:nvGraphicFramePr>
        <p:xfrm>
          <a:off x="252000" y="1080001"/>
          <a:ext cx="8640002" cy="1880769"/>
        </p:xfrm>
        <a:graphic>
          <a:graphicData uri="http://schemas.openxmlformats.org/drawingml/2006/table">
            <a:tbl>
              <a:tblPr firstRow="1" bandRow="1">
                <a:effectLst/>
                <a:tableStyleId>{073A0DAA-6AF3-43AB-8588-CEC1D06C72B9}</a:tableStyleId>
              </a:tblPr>
              <a:tblGrid>
                <a:gridCol w="1247378"/>
                <a:gridCol w="1848156"/>
                <a:gridCol w="1848156"/>
                <a:gridCol w="1848156"/>
                <a:gridCol w="1848156"/>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FAD-VM04</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FAD-VM08</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nchor="ctr">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VDOM</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a:t>
                      </a:r>
                    </a:p>
                  </a:txBody>
                  <a:tcPr marT="34290" marB="34290" anchor="ctr">
                    <a:solidFill>
                      <a:schemeClr val="accent4">
                        <a:lumMod val="20000"/>
                        <a:lumOff val="80000"/>
                      </a:schemeClr>
                    </a:solidFill>
                  </a:tcPr>
                </a:tc>
              </a:tr>
              <a:tr h="514350">
                <a:tc>
                  <a:txBody>
                    <a:bodyPr/>
                    <a:lstStyle/>
                    <a:p>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a:t>
                      </a:r>
                    </a:p>
                  </a:txBody>
                  <a:tcPr marT="34290" marB="34290" anchor="ctr">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Memory support</a:t>
                      </a:r>
                      <a:r>
                        <a:rPr lang="en-US" sz="1000" b="1" baseline="0" dirty="0" smtClean="0">
                          <a:solidFill>
                            <a:srgbClr val="FFFFFF"/>
                          </a:solidFill>
                          <a:latin typeface="Arial"/>
                          <a:cs typeface="Arial"/>
                        </a:rPr>
                        <a: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2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4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8 GB</a:t>
                      </a: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512 MB / 16 GB</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866697263"/>
      </p:ext>
    </p:extLst>
  </p:cSld>
  <p:clrMapOvr>
    <a:masterClrMapping/>
  </p:clrMapOvr>
  <p:transitio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FortiWAN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6"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2"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440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31440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31440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6680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2" y="4088133"/>
            <a:ext cx="8149755" cy="473190"/>
          </a:xfrm>
          <a:prstGeom prst="rect">
            <a:avLst/>
          </a:prstGeom>
          <a:noFill/>
        </p:spPr>
        <p:txBody>
          <a:bodyPr wrap="square" lIns="91436" tIns="45718" rIns="91436" bIns="45718" rtlCol="0">
            <a:spAutoFit/>
          </a:bodyPr>
          <a:lstStyle/>
          <a:p>
            <a:r>
              <a:rPr lang="en-US" sz="800" dirty="0"/>
              <a:t>* Throughputs based on license(s) selected.</a:t>
            </a:r>
          </a:p>
          <a:p>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2"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440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FortiCache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5"/>
          <a:ext cx="3650536" cy="2438550"/>
        </p:xfrm>
        <a:graphic>
          <a:graphicData uri="http://schemas.openxmlformats.org/drawingml/2006/table">
            <a:tbl>
              <a:tblPr bandRow="1">
                <a:tableStyleId>{073A0DAA-6AF3-43AB-8588-CEC1D06C72B9}</a:tableStyleId>
              </a:tblPr>
              <a:tblGrid>
                <a:gridCol w="3650536"/>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6" y="1897006"/>
            <a:ext cx="4097655" cy="2857500"/>
          </a:xfrm>
          <a:prstGeom prst="rect">
            <a:avLst/>
          </a:prstGeom>
          <a:noFill/>
          <a:ln w="9525">
            <a:noFill/>
            <a:miter lim="800000"/>
            <a:headEnd/>
            <a:tailEnd/>
          </a:ln>
          <a:effectLst/>
        </p:spPr>
      </p:pic>
      <p:grpSp>
        <p:nvGrpSpPr>
          <p:cNvPr id="2" name="Group 1"/>
          <p:cNvGrpSpPr/>
          <p:nvPr/>
        </p:nvGrpSpPr>
        <p:grpSpPr>
          <a:xfrm>
            <a:off x="448253"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Reduce the cost and impact of downloaded content, while increasing performance 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635215893"/>
              </p:ext>
            </p:extLst>
          </p:nvPr>
        </p:nvGraphicFramePr>
        <p:xfrm>
          <a:off x="252001" y="1080001"/>
          <a:ext cx="8640000" cy="1372040"/>
        </p:xfrm>
        <a:graphic>
          <a:graphicData uri="http://schemas.openxmlformats.org/drawingml/2006/table">
            <a:tbl>
              <a:tblPr firstRow="1" bandRow="1">
                <a:effectLst/>
                <a:tableStyleId>{073A0DAA-6AF3-43AB-8588-CEC1D06C72B9}</a:tableStyleId>
              </a:tblPr>
              <a:tblGrid>
                <a:gridCol w="1953324"/>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FCH-3900E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4 Gbps</a:t>
                      </a:r>
                      <a:endParaRPr lang="en-US" sz="1000" dirty="0">
                        <a:latin typeface="Arial"/>
                        <a:cs typeface="Arial"/>
                      </a:endParaRPr>
                    </a:p>
                  </a:txBody>
                  <a:tcPr marT="34290" marB="34290" anchor="ctr">
                    <a:solidFill>
                      <a:schemeClr val="accent4">
                        <a:lumMod val="40000"/>
                        <a:lumOff val="60000"/>
                      </a:schemeClr>
                    </a:solidFill>
                  </a:tcPr>
                </a:tc>
              </a:tr>
              <a:tr h="52578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10GE SFP+,</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c>
                  <a:txBody>
                    <a:bodyPr/>
                    <a:lstStyle/>
                    <a:p>
                      <a:pPr algn="ctr"/>
                      <a:r>
                        <a:rPr lang="cs-CZ" sz="1000" dirty="0" smtClean="0">
                          <a:latin typeface="+mn-lt"/>
                          <a:cs typeface="Arial"/>
                        </a:rPr>
                        <a:t>15x 960 GB SSD </a:t>
                      </a:r>
                    </a:p>
                  </a:txBody>
                  <a:tcPr marT="34290" marB="34290" anchor="ctr">
                    <a:solidFill>
                      <a:srgbClr val="C9C9C9"/>
                    </a:solidFill>
                  </a:tcPr>
                </a:tc>
              </a:tr>
            </a:tbl>
          </a:graphicData>
        </a:graphic>
      </p:graphicFrame>
      <p:sp>
        <p:nvSpPr>
          <p:cNvPr id="3" name="TextBox 2"/>
          <p:cNvSpPr txBox="1"/>
          <p:nvPr/>
        </p:nvSpPr>
        <p:spPr>
          <a:xfrm>
            <a:off x="6155267" y="2751667"/>
            <a:ext cx="2736737" cy="215444"/>
          </a:xfrm>
          <a:prstGeom prst="rect">
            <a:avLst/>
          </a:prstGeom>
          <a:noFill/>
        </p:spPr>
        <p:txBody>
          <a:bodyPr wrap="square" rtlCol="0">
            <a:spAutoFit/>
          </a:bodyPr>
          <a:lstStyle/>
          <a:p>
            <a:pPr algn="r"/>
            <a:r>
              <a:rPr lang="en-US" sz="800" dirty="0" smtClean="0"/>
              <a:t>* Fully Populated</a:t>
            </a:r>
            <a:endParaRPr lang="en-US" sz="800" dirty="0"/>
          </a:p>
        </p:txBody>
      </p:sp>
    </p:spTree>
    <p:extLst>
      <p:ext uri="{BB962C8B-B14F-4D97-AF65-F5344CB8AC3E}">
        <p14:creationId xmlns:p14="http://schemas.microsoft.com/office/powerpoint/2010/main" val="969608368"/>
      </p:ext>
    </p:extLst>
  </p:cSld>
  <p:clrMapOvr>
    <a:masterClrMapping/>
  </p:clrMapOvr>
  <p:transitio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1"/>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1" y="1080001"/>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3"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5x GE RJ45 Ports</a:t>
            </a:r>
          </a:p>
          <a:p>
            <a:pPr marL="343033" indent="-343033" defTabSz="914379">
              <a:spcBef>
                <a:spcPct val="20000"/>
              </a:spcBef>
              <a:buClr>
                <a:schemeClr val="accent6"/>
              </a:buClr>
              <a:buFont typeface="+mj-ea"/>
              <a:buAutoNum type="circleNumDbPlain"/>
            </a:pPr>
            <a:r>
              <a:rPr lang="en-US" sz="1000" b="1" dirty="0"/>
              <a:t>2x GE RJ45 PoE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7" y="2296027"/>
            <a:ext cx="371646" cy="547200"/>
          </a:xfrm>
          <a:prstGeom prst="rect">
            <a:avLst/>
          </a:prstGeom>
        </p:spPr>
      </p:pic>
      <p:sp>
        <p:nvSpPr>
          <p:cNvPr id="23" name="Oval 22"/>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5" name="Oval 24"/>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6" name="Oval 25"/>
          <p:cNvSpPr/>
          <p:nvPr/>
        </p:nvSpPr>
        <p:spPr bwMode="auto">
          <a:xfrm>
            <a:off x="4302113" y="194181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7" name="Oval 26"/>
          <p:cNvSpPr/>
          <p:nvPr/>
        </p:nvSpPr>
        <p:spPr bwMode="auto">
          <a:xfrm>
            <a:off x="3989001"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0"/>
          <a:stretch>
            <a:fillRect/>
          </a:stretch>
        </p:blipFill>
        <p:spPr>
          <a:xfrm>
            <a:off x="7396793" y="4062941"/>
            <a:ext cx="505867" cy="503339"/>
          </a:xfrm>
          <a:prstGeom prst="rect">
            <a:avLst/>
          </a:prstGeom>
        </p:spPr>
      </p:pic>
      <p:pic>
        <p:nvPicPr>
          <p:cNvPr id="34" name="Picture 33"/>
          <p:cNvPicPr>
            <a:picLocks noChangeAspect="1"/>
          </p:cNvPicPr>
          <p:nvPr/>
        </p:nvPicPr>
        <p:blipFill>
          <a:blip r:embed="rId11"/>
          <a:stretch>
            <a:fillRect/>
          </a:stretch>
        </p:blipFill>
        <p:spPr>
          <a:xfrm>
            <a:off x="6703208" y="4104601"/>
            <a:ext cx="468167" cy="438533"/>
          </a:xfrm>
          <a:prstGeom prst="rect">
            <a:avLst/>
          </a:prstGeom>
        </p:spPr>
      </p:pic>
      <p:pic>
        <p:nvPicPr>
          <p:cNvPr id="35" name="Picture 34"/>
          <p:cNvPicPr>
            <a:picLocks noChangeAspect="1"/>
          </p:cNvPicPr>
          <p:nvPr/>
        </p:nvPicPr>
        <p:blipFill>
          <a:blip r:embed="rId12"/>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4"/>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0" name="Rounded Rectangle 39"/>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1" name="Rounded Rectangle 4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3" name="Straight Connector 4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5" name="Picture 4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6" name="Straight Connector 4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7" name="Picture 46"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3" y="2010861"/>
            <a:ext cx="7230055" cy="823819"/>
          </a:xfrm>
        </p:spPr>
        <p:txBody>
          <a:bodyPr anchor="ctr"/>
          <a:lstStyle/>
          <a:p>
            <a:pPr marL="0" indent="0" algn="ctr">
              <a:buNone/>
            </a:pPr>
            <a:r>
              <a:rPr lang="en-US" sz="3600" b="1" dirty="0">
                <a:solidFill>
                  <a:srgbClr val="FFFFFF"/>
                </a:solidFill>
              </a:rPr>
              <a:t>FortiRecorder &amp; FortiCamera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2"/>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9"/>
            <a:ext cx="4320000" cy="2880788"/>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sz="1200" dirty="0"/>
              <a:t>Capture continuous or motion-based recording (or both)</a:t>
            </a:r>
          </a:p>
          <a:p>
            <a:pPr marL="285738" indent="-176393">
              <a:spcBef>
                <a:spcPts val="984"/>
              </a:spcBef>
              <a:buClr>
                <a:schemeClr val="accent6"/>
              </a:buClr>
              <a:buFont typeface="Wingdings" charset="2"/>
              <a:buChar char="§"/>
            </a:pPr>
            <a:r>
              <a:rPr lang="en-US" sz="1200" dirty="0"/>
              <a:t>Alarms and snapshot notifications keep you aware of what’s going on</a:t>
            </a:r>
          </a:p>
          <a:p>
            <a:pPr marL="285738" indent="-176393">
              <a:spcBef>
                <a:spcPts val="984"/>
              </a:spcBef>
              <a:buClr>
                <a:schemeClr val="accent6"/>
              </a:buClr>
              <a:buFont typeface="Wingdings" charset="2"/>
              <a:buChar char="§"/>
            </a:pPr>
            <a:r>
              <a:rPr lang="en-US" sz="1200" dirty="0"/>
              <a:t>An event timeline lets you find and review motion events quickly and easily</a:t>
            </a:r>
          </a:p>
          <a:p>
            <a:pPr marL="285738" indent="-176393">
              <a:spcBef>
                <a:spcPts val="984"/>
              </a:spcBef>
              <a:buClr>
                <a:schemeClr val="accent6"/>
              </a:buClr>
              <a:buFont typeface="Wingdings" charset="2"/>
              <a:buChar char="§"/>
            </a:pPr>
            <a:r>
              <a:rPr lang="en-US" sz="1200" dirty="0"/>
              <a:t>IOS and Android apps for mobile camera access</a:t>
            </a:r>
          </a:p>
          <a:p>
            <a:pPr marL="285738" indent="-176393">
              <a:spcBef>
                <a:spcPts val="984"/>
              </a:spcBef>
              <a:buClr>
                <a:schemeClr val="accent6"/>
              </a:buClr>
              <a:buFont typeface="Wingdings" charset="2"/>
              <a:buChar char="§"/>
            </a:pPr>
            <a:r>
              <a:rPr lang="en-US" sz="1200" dirty="0"/>
              <a:t>Cameras use Power over Ethernet (PoE) for easy installation</a:t>
            </a:r>
          </a:p>
          <a:p>
            <a:pPr marL="285738" indent="-176393">
              <a:spcBef>
                <a:spcPts val="984"/>
              </a:spcBef>
              <a:buClr>
                <a:schemeClr val="accent6"/>
              </a:buClr>
              <a:buFont typeface="Wingdings" charset="2"/>
              <a:buChar char="§"/>
            </a:pPr>
            <a:r>
              <a:rPr lang="en-US" sz="1200" dirty="0"/>
              <a:t>Web-based interface with no need for dedicated client</a:t>
            </a:r>
          </a:p>
          <a:p>
            <a:pPr marL="285738" indent="-176393">
              <a:spcBef>
                <a:spcPts val="984"/>
              </a:spcBef>
              <a:buClr>
                <a:schemeClr val="accent6"/>
              </a:buClr>
              <a:buFont typeface="Wingdings" charset="2"/>
              <a:buChar char="§"/>
            </a:pPr>
            <a:r>
              <a:rPr lang="en-US" sz="1200" dirty="0"/>
              <a:t>Video Management System for Windows (FortiRecorder Central)</a:t>
            </a:r>
          </a:p>
        </p:txBody>
      </p:sp>
      <p:grpSp>
        <p:nvGrpSpPr>
          <p:cNvPr id="4" name="Group 3"/>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Network-based Video Security that simplify surveillance while streamlining the user experience.</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6040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6040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604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6040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6040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4282921763"/>
              </p:ext>
            </p:extLst>
          </p:nvPr>
        </p:nvGraphicFramePr>
        <p:xfrm>
          <a:off x="252001" y="1830740"/>
          <a:ext cx="8640001" cy="2540474"/>
        </p:xfrm>
        <a:graphic>
          <a:graphicData uri="http://schemas.openxmlformats.org/drawingml/2006/table">
            <a:tbl>
              <a:tblPr firstRow="1" firstCol="1" bandRow="1">
                <a:effectLst/>
                <a:tableStyleId>{073A0DAA-6AF3-43AB-8588-CEC1D06C72B9}</a:tableStyleId>
              </a:tblPr>
              <a:tblGrid>
                <a:gridCol w="1591525"/>
                <a:gridCol w="1762119"/>
                <a:gridCol w="1762119"/>
                <a:gridCol w="1762119"/>
                <a:gridCol w="1762119"/>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FCM-MB40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Mini box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2x FE RJ45</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2344420" y="971828"/>
            <a:ext cx="777240" cy="757311"/>
          </a:xfrm>
          <a:prstGeom prst="rect">
            <a:avLst/>
          </a:prstGeom>
        </p:spPr>
      </p:pic>
      <p:pic>
        <p:nvPicPr>
          <p:cNvPr id="10" name="Picture 9"/>
          <p:cNvPicPr>
            <a:picLocks noChangeAspect="1"/>
          </p:cNvPicPr>
          <p:nvPr/>
        </p:nvPicPr>
        <p:blipFill>
          <a:blip r:embed="rId3"/>
          <a:stretch>
            <a:fillRect/>
          </a:stretch>
        </p:blipFill>
        <p:spPr>
          <a:xfrm>
            <a:off x="4140650" y="978250"/>
            <a:ext cx="690880" cy="672333"/>
          </a:xfrm>
          <a:prstGeom prst="rect">
            <a:avLst/>
          </a:prstGeom>
        </p:spPr>
      </p:pic>
      <p:pic>
        <p:nvPicPr>
          <p:cNvPr id="11" name="Picture 10"/>
          <p:cNvPicPr>
            <a:picLocks noChangeAspect="1"/>
          </p:cNvPicPr>
          <p:nvPr/>
        </p:nvPicPr>
        <p:blipFill>
          <a:blip r:embed="rId4"/>
          <a:stretch>
            <a:fillRect/>
          </a:stretch>
        </p:blipFill>
        <p:spPr>
          <a:xfrm>
            <a:off x="5730354" y="984671"/>
            <a:ext cx="934720" cy="665912"/>
          </a:xfrm>
          <a:prstGeom prst="rect">
            <a:avLst/>
          </a:prstGeom>
        </p:spPr>
      </p:pic>
      <p:pic>
        <p:nvPicPr>
          <p:cNvPr id="5" name="Picture 4"/>
          <p:cNvPicPr>
            <a:picLocks noChangeAspect="1"/>
          </p:cNvPicPr>
          <p:nvPr/>
        </p:nvPicPr>
        <p:blipFill>
          <a:blip r:embed="rId5"/>
          <a:stretch>
            <a:fillRect/>
          </a:stretch>
        </p:blipFill>
        <p:spPr>
          <a:xfrm>
            <a:off x="7665377" y="892170"/>
            <a:ext cx="706899" cy="836969"/>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40"/>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4128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412800">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1"/>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1"/>
            <a:ext cx="818446" cy="705669"/>
          </a:xfrm>
          <a:prstGeom prst="rect">
            <a:avLst/>
          </a:prstGeom>
        </p:spPr>
      </p:pic>
      <p:pic>
        <p:nvPicPr>
          <p:cNvPr id="3" name="Picture 2"/>
          <p:cNvPicPr>
            <a:picLocks noChangeAspect="1"/>
          </p:cNvPicPr>
          <p:nvPr/>
        </p:nvPicPr>
        <p:blipFill>
          <a:blip r:embed="rId4"/>
          <a:stretch>
            <a:fillRect/>
          </a:stretch>
        </p:blipFill>
        <p:spPr>
          <a:xfrm>
            <a:off x="5306060" y="965599"/>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FortiBridge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3"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1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285738" indent="-176393">
              <a:spcBef>
                <a:spcPts val="984"/>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285738" indent="-176393">
              <a:spcBef>
                <a:spcPts val="984"/>
              </a:spcBef>
              <a:buClr>
                <a:schemeClr val="accent6"/>
              </a:buClr>
              <a:buFont typeface="Wingdings" charset="2"/>
              <a:buChar char="§"/>
            </a:pPr>
            <a:endParaRPr lang="en-US" sz="1600" dirty="0"/>
          </a:p>
        </p:txBody>
      </p:sp>
      <p:grpSp>
        <p:nvGrpSpPr>
          <p:cNvPr id="3" name="Group 2"/>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device that automatically bridge network traffic in the event of a system failure or power outage.</a:t>
              </a: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300"/>
            <a:ext cx="2650189" cy="307773"/>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000" b="1" dirty="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7"/>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6" y="2540011"/>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Net0</a:t>
            </a:r>
          </a:p>
        </p:txBody>
      </p:sp>
      <p:sp>
        <p:nvSpPr>
          <p:cNvPr id="35" name="TextBox 34"/>
          <p:cNvSpPr txBox="1"/>
          <p:nvPr/>
        </p:nvSpPr>
        <p:spPr>
          <a:xfrm>
            <a:off x="7674114" y="2550005"/>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Net1</a:t>
            </a:r>
          </a:p>
        </p:txBody>
      </p:sp>
      <p:sp>
        <p:nvSpPr>
          <p:cNvPr id="36" name="TextBox 35"/>
          <p:cNvSpPr txBox="1"/>
          <p:nvPr/>
        </p:nvSpPr>
        <p:spPr>
          <a:xfrm>
            <a:off x="6278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Mon0</a:t>
            </a:r>
          </a:p>
        </p:txBody>
      </p:sp>
      <p:sp>
        <p:nvSpPr>
          <p:cNvPr id="37" name="TextBox 36"/>
          <p:cNvSpPr txBox="1"/>
          <p:nvPr/>
        </p:nvSpPr>
        <p:spPr>
          <a:xfrm>
            <a:off x="7421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2" y="2343994"/>
            <a:ext cx="1270185" cy="884474"/>
          </a:xfrm>
          <a:prstGeom prst="rect">
            <a:avLst/>
          </a:prstGeom>
        </p:spPr>
      </p:pic>
      <p:sp>
        <p:nvSpPr>
          <p:cNvPr id="39" name="TextBox 38"/>
          <p:cNvSpPr txBox="1"/>
          <p:nvPr/>
        </p:nvSpPr>
        <p:spPr>
          <a:xfrm>
            <a:off x="7005064" y="2240714"/>
            <a:ext cx="875710" cy="246221"/>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1"/>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1"/>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8"/>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2"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604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41280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41280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334712900"/>
              </p:ext>
            </p:extLst>
          </p:nvPr>
        </p:nvGraphicFramePr>
        <p:xfrm>
          <a:off x="252001" y="1080000"/>
          <a:ext cx="8640002" cy="2692800"/>
        </p:xfrm>
        <a:graphic>
          <a:graphicData uri="http://schemas.openxmlformats.org/drawingml/2006/table">
            <a:tbl>
              <a:tblPr firstRow="1" firstCol="1" bandRow="1">
                <a:effectLst/>
                <a:tableStyleId>{073A0DAA-6AF3-43AB-8588-CEC1D06C72B9}</a:tableStyleId>
              </a:tblPr>
              <a:tblGrid>
                <a:gridCol w="1754354"/>
                <a:gridCol w="983664"/>
                <a:gridCol w="983664"/>
                <a:gridCol w="983664"/>
                <a:gridCol w="983664"/>
                <a:gridCol w="983664"/>
                <a:gridCol w="983664"/>
                <a:gridCol w="983664"/>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FBG-3042S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6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4128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41280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41280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FortiTester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7" y="3249965"/>
            <a:ext cx="6870095" cy="1326579"/>
          </a:xfrm>
          <a:prstGeom prst="rect">
            <a:avLst/>
          </a:prstGeom>
          <a:solidFill>
            <a:schemeClr val="accent3">
              <a:lumMod val="60000"/>
              <a:lumOff val="40000"/>
            </a:schemeClr>
          </a:solidFill>
          <a:ln w="9525">
            <a:noFill/>
            <a:round/>
            <a:headEnd/>
            <a:tailEnd/>
          </a:ln>
          <a:extLst/>
        </p:spPr>
        <p:txBody>
          <a:bodyPr wrap="square" lIns="91436" tIns="45718" rIns="91436" bIns="45718"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8" y="1037537"/>
            <a:ext cx="6870095" cy="1023177"/>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58" name="Rectangle 57"/>
          <p:cNvSpPr/>
          <p:nvPr/>
        </p:nvSpPr>
        <p:spPr bwMode="invGray">
          <a:xfrm>
            <a:off x="1079502" y="3250982"/>
            <a:ext cx="6879167" cy="873125"/>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12" name="TextBox 11"/>
          <p:cNvSpPr txBox="1"/>
          <p:nvPr/>
        </p:nvSpPr>
        <p:spPr>
          <a:xfrm>
            <a:off x="219207" y="2190984"/>
            <a:ext cx="827276" cy="261606"/>
          </a:xfrm>
          <a:prstGeom prst="rect">
            <a:avLst/>
          </a:prstGeom>
          <a:noFill/>
        </p:spPr>
        <p:txBody>
          <a:bodyPr wrap="square" lIns="91436" tIns="45718" rIns="91436" bIns="45718" rtlCol="0">
            <a:spAutoFit/>
          </a:bodyPr>
          <a:lstStyle/>
          <a:p>
            <a:r>
              <a:rPr lang="en-US" sz="1100" b="1" dirty="0">
                <a:solidFill>
                  <a:srgbClr val="3C3C3C"/>
                </a:solidFill>
              </a:rPr>
              <a:t>USERS</a:t>
            </a: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0" name="Oval 9"/>
          <p:cNvSpPr/>
          <p:nvPr/>
        </p:nvSpPr>
        <p:spPr bwMode="invGray">
          <a:xfrm>
            <a:off x="1154800"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3" name="TextBox 12"/>
          <p:cNvSpPr txBox="1"/>
          <p:nvPr/>
        </p:nvSpPr>
        <p:spPr>
          <a:xfrm>
            <a:off x="1163151" y="2190984"/>
            <a:ext cx="1140355"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ENDPOINTS</a:t>
            </a: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5" name="Oval 14"/>
          <p:cNvSpPr/>
          <p:nvPr/>
        </p:nvSpPr>
        <p:spPr bwMode="invGray">
          <a:xfrm>
            <a:off x="254741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8" name="TextBox 17"/>
          <p:cNvSpPr txBox="1"/>
          <p:nvPr/>
        </p:nvSpPr>
        <p:spPr>
          <a:xfrm>
            <a:off x="2680101" y="2190984"/>
            <a:ext cx="891681"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ACCESS</a:t>
            </a: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2" name="Oval 21"/>
          <p:cNvSpPr/>
          <p:nvPr/>
        </p:nvSpPr>
        <p:spPr bwMode="invGray">
          <a:xfrm>
            <a:off x="3940028"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23" name="TextBox 22"/>
          <p:cNvSpPr txBox="1"/>
          <p:nvPr/>
        </p:nvSpPr>
        <p:spPr>
          <a:xfrm>
            <a:off x="3847719" y="2190984"/>
            <a:ext cx="137707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SEGMENTATION</a:t>
            </a: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9" name="Oval 28"/>
          <p:cNvSpPr/>
          <p:nvPr/>
        </p:nvSpPr>
        <p:spPr bwMode="invGray">
          <a:xfrm>
            <a:off x="5332642"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0" name="TextBox 29"/>
          <p:cNvSpPr txBox="1"/>
          <p:nvPr/>
        </p:nvSpPr>
        <p:spPr>
          <a:xfrm>
            <a:off x="5283645" y="2190984"/>
            <a:ext cx="1318228"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NETWORK</a:t>
            </a: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34" name="Oval 33"/>
          <p:cNvSpPr/>
          <p:nvPr/>
        </p:nvSpPr>
        <p:spPr bwMode="invGray">
          <a:xfrm>
            <a:off x="671725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5" name="TextBox 34"/>
          <p:cNvSpPr txBox="1"/>
          <p:nvPr/>
        </p:nvSpPr>
        <p:spPr>
          <a:xfrm>
            <a:off x="6660724" y="2190984"/>
            <a:ext cx="124760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APPLICATION</a:t>
            </a:r>
          </a:p>
        </p:txBody>
      </p:sp>
      <p:sp>
        <p:nvSpPr>
          <p:cNvPr id="40" name="TextBox 39"/>
          <p:cNvSpPr txBox="1"/>
          <p:nvPr/>
        </p:nvSpPr>
        <p:spPr>
          <a:xfrm>
            <a:off x="7963797" y="2190984"/>
            <a:ext cx="827276" cy="261606"/>
          </a:xfrm>
          <a:prstGeom prst="rect">
            <a:avLst/>
          </a:prstGeom>
          <a:noFill/>
        </p:spPr>
        <p:txBody>
          <a:bodyPr wrap="square" lIns="91436" tIns="45718" rIns="91436" bIns="45718" rtlCol="0">
            <a:spAutoFit/>
          </a:bodyPr>
          <a:lstStyle/>
          <a:p>
            <a:pPr algn="ctr"/>
            <a:r>
              <a:rPr lang="en-US" sz="1100" b="1" dirty="0">
                <a:solidFill>
                  <a:srgbClr val="3C3C3C"/>
                </a:solidFill>
              </a:rPr>
              <a:t>DATA</a:t>
            </a:r>
          </a:p>
        </p:txBody>
      </p:sp>
      <p:sp>
        <p:nvSpPr>
          <p:cNvPr id="59" name="TextBox 58"/>
          <p:cNvSpPr txBox="1"/>
          <p:nvPr/>
        </p:nvSpPr>
        <p:spPr>
          <a:xfrm>
            <a:off x="1527371" y="3765111"/>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SECURITY</a:t>
            </a:r>
          </a:p>
        </p:txBody>
      </p:sp>
      <p:sp>
        <p:nvSpPr>
          <p:cNvPr id="61" name="TextBox 60"/>
          <p:cNvSpPr txBox="1"/>
          <p:nvPr/>
        </p:nvSpPr>
        <p:spPr>
          <a:xfrm>
            <a:off x="1601453" y="1004415"/>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MANAGEMENT</a:t>
            </a:r>
          </a:p>
        </p:txBody>
      </p:sp>
      <p:sp>
        <p:nvSpPr>
          <p:cNvPr id="62" name="Rectangle 61"/>
          <p:cNvSpPr/>
          <p:nvPr/>
        </p:nvSpPr>
        <p:spPr bwMode="invGray">
          <a:xfrm>
            <a:off x="1503184" y="1688542"/>
            <a:ext cx="6137985" cy="370751"/>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63" name="TextBox 62"/>
          <p:cNvSpPr txBox="1"/>
          <p:nvPr/>
        </p:nvSpPr>
        <p:spPr>
          <a:xfrm>
            <a:off x="1602601" y="1741637"/>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5"/>
            <a:ext cx="404414" cy="472786"/>
          </a:xfrm>
          <a:prstGeom prst="rect">
            <a:avLst/>
          </a:prstGeom>
        </p:spPr>
      </p:pic>
      <p:grpSp>
        <p:nvGrpSpPr>
          <p:cNvPr id="83" name="Group 82"/>
          <p:cNvGrpSpPr/>
          <p:nvPr/>
        </p:nvGrpSpPr>
        <p:grpSpPr>
          <a:xfrm>
            <a:off x="5049308" y="1737464"/>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5"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4"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4"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lIns="91436" tIns="45718" rIns="91436" bIns="45718">
            <a:spAutoFit/>
          </a:bodyPr>
          <a:lstStyle/>
          <a:p>
            <a:r>
              <a:rPr lang="en-US" sz="1600" b="1" dirty="0">
                <a:solidFill>
                  <a:schemeClr val="accent2">
                    <a:lumMod val="50000"/>
                  </a:schemeClr>
                </a:solidFill>
              </a:rPr>
              <a:t>THREAT INTELLIGENCE</a:t>
            </a:r>
          </a:p>
        </p:txBody>
      </p:sp>
      <p:sp>
        <p:nvSpPr>
          <p:cNvPr id="4" name="Left-Right Arrow 3"/>
          <p:cNvSpPr/>
          <p:nvPr/>
        </p:nvSpPr>
        <p:spPr bwMode="invGray">
          <a:xfrm>
            <a:off x="391585" y="2577414"/>
            <a:ext cx="8244417" cy="849313"/>
          </a:xfrm>
          <a:prstGeom prst="leftRightArrow">
            <a:avLst/>
          </a:prstGeom>
          <a:solidFill>
            <a:schemeClr val="bg2">
              <a:lumMod val="50000"/>
              <a:alpha val="50000"/>
            </a:schemeClr>
          </a:solidFill>
          <a:ln w="9525">
            <a:noFill/>
            <a:round/>
            <a:headEnd/>
            <a:tailEnd/>
          </a:ln>
          <a:extLst/>
        </p:spPr>
        <p:txBody>
          <a:bodyPr wrap="square" lIns="91436" tIns="45718" rIns="91436" bIns="45718" rtlCol="0" anchor="ctr"/>
          <a:lstStyle/>
          <a:p>
            <a:pPr algn="ctr" defTabSz="342865"/>
            <a:endParaRPr lang="en-US" sz="20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1"/>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7"/>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40"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9" y="2967747"/>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3" y="2636454"/>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5" y="2688245"/>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3"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6"/>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2"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5" y="3453482"/>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WAN Ports</a:t>
            </a:r>
          </a:p>
          <a:p>
            <a:pPr marL="343033" indent="-343033" defTabSz="914379">
              <a:spcBef>
                <a:spcPct val="20000"/>
              </a:spcBef>
              <a:buClr>
                <a:schemeClr val="accent6"/>
              </a:buClr>
              <a:buFont typeface="+mj-ea"/>
              <a:buAutoNum type="circleNumDbPlain"/>
            </a:pPr>
            <a:r>
              <a:rPr lang="en-US" sz="1000" b="1" dirty="0"/>
              <a:t>1x GE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Internal 3G/4G Modem</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7"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7091"/>
            <a:ext cx="371646" cy="547200"/>
          </a:xfrm>
          <a:prstGeom prst="rect">
            <a:avLst/>
          </a:prstGeom>
        </p:spPr>
      </p:pic>
      <p:sp>
        <p:nvSpPr>
          <p:cNvPr id="19" name="Oval 18"/>
          <p:cNvSpPr/>
          <p:nvPr/>
        </p:nvSpPr>
        <p:spPr bwMode="auto">
          <a:xfrm>
            <a:off x="3559887"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2235273"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1" name="Oval 20"/>
          <p:cNvSpPr/>
          <p:nvPr/>
        </p:nvSpPr>
        <p:spPr bwMode="auto">
          <a:xfrm>
            <a:off x="2581822"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2" name="Oval 21"/>
          <p:cNvSpPr/>
          <p:nvPr/>
        </p:nvSpPr>
        <p:spPr bwMode="auto">
          <a:xfrm>
            <a:off x="4302113" y="18632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6" name="Oval 25"/>
          <p:cNvSpPr/>
          <p:nvPr/>
        </p:nvSpPr>
        <p:spPr bwMode="auto">
          <a:xfrm>
            <a:off x="4302113"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9"/>
          <a:stretch>
            <a:fillRect/>
          </a:stretch>
        </p:blipFill>
        <p:spPr>
          <a:xfrm>
            <a:off x="7396793" y="4062941"/>
            <a:ext cx="505867" cy="503339"/>
          </a:xfrm>
          <a:prstGeom prst="rect">
            <a:avLst/>
          </a:prstGeom>
        </p:spPr>
      </p:pic>
      <p:pic>
        <p:nvPicPr>
          <p:cNvPr id="30" name="Picture 29"/>
          <p:cNvPicPr>
            <a:picLocks noChangeAspect="1"/>
          </p:cNvPicPr>
          <p:nvPr/>
        </p:nvPicPr>
        <p:blipFill>
          <a:blip r:embed="rId10"/>
          <a:stretch>
            <a:fillRect/>
          </a:stretch>
        </p:blipFill>
        <p:spPr>
          <a:xfrm>
            <a:off x="6703208" y="4104601"/>
            <a:ext cx="468167" cy="438533"/>
          </a:xfrm>
          <a:prstGeom prst="rect">
            <a:avLst/>
          </a:prstGeom>
        </p:spPr>
      </p:pic>
      <p:pic>
        <p:nvPicPr>
          <p:cNvPr id="31" name="Picture 30"/>
          <p:cNvPicPr>
            <a:picLocks noChangeAspect="1"/>
          </p:cNvPicPr>
          <p:nvPr/>
        </p:nvPicPr>
        <p:blipFill>
          <a:blip r:embed="rId11"/>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3"/>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9"/>
            <a:ext cx="4490720" cy="261606"/>
          </a:xfrm>
          <a:prstGeom prst="rect">
            <a:avLst/>
          </a:prstGeom>
          <a:noFill/>
        </p:spPr>
        <p:txBody>
          <a:bodyPr wrap="square" lIns="91436" tIns="45718" rIns="91436" bIns="45718" rtlCol="0">
            <a:spAutoFit/>
          </a:bodyPr>
          <a:lstStyle/>
          <a:p>
            <a:pPr algn="r"/>
            <a:r>
              <a:rPr lang="en-US" sz="1100" i="1" dirty="0"/>
              <a:t>System performance based on v2.2</a:t>
            </a:r>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5"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300926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Powered by System Director OS, and supports 802.11ac Wave II access points </a:t>
            </a:r>
          </a:p>
          <a:p>
            <a:pPr marL="285738" indent="-176393">
              <a:spcBef>
                <a:spcPts val="984"/>
              </a:spcBef>
              <a:buClr>
                <a:schemeClr val="accent6"/>
              </a:buClr>
              <a:buFont typeface="Wingdings" charset="2"/>
              <a:buChar char="§"/>
            </a:pPr>
            <a:r>
              <a:rPr lang="en-US" dirty="0"/>
              <a:t>Radio frequency virtualization supported by patented Virtual Cell technology </a:t>
            </a:r>
          </a:p>
          <a:p>
            <a:pPr marL="285738" indent="-176393">
              <a:spcBef>
                <a:spcPts val="984"/>
              </a:spcBef>
              <a:buClr>
                <a:schemeClr val="accent6"/>
              </a:buClr>
              <a:buFont typeface="Wingdings" charset="2"/>
              <a:buChar char="§"/>
            </a:pPr>
            <a:r>
              <a:rPr lang="en-US" dirty="0"/>
              <a:t>Infrastructure-controlled, zero-loss handoffs and traffic load balancing </a:t>
            </a:r>
          </a:p>
          <a:p>
            <a:pPr marL="285738" indent="-176393">
              <a:spcBef>
                <a:spcPts val="984"/>
              </a:spcBef>
              <a:buClr>
                <a:schemeClr val="accent6"/>
              </a:buClr>
              <a:buFont typeface="Wingdings" charset="2"/>
              <a:buChar char="§"/>
            </a:pPr>
            <a:r>
              <a:rPr lang="en-US" dirty="0"/>
              <a:t>Multilayered wireless LAN security: 802.1X authentication, encryption, firewall, and optional wireless IPS/IDS </a:t>
            </a:r>
          </a:p>
          <a:p>
            <a:pPr marL="285738" indent="-176393">
              <a:spcBef>
                <a:spcPts val="984"/>
              </a:spcBef>
              <a:buClr>
                <a:schemeClr val="accent6"/>
              </a:buClr>
              <a:buFont typeface="Wingdings" charset="2"/>
              <a:buChar char="§"/>
            </a:pPr>
            <a:r>
              <a:rPr lang="en-US" dirty="0"/>
              <a:t>Seamless interoperability with multi-vendor network infrastructure </a:t>
            </a:r>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Wi-Fi Controller that manages 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7"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8"/>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8"/>
            <a:ext cx="4320000" cy="2593770"/>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Hardware platform to support Fortinet infrastructure wireless network applications </a:t>
            </a:r>
          </a:p>
          <a:p>
            <a:pPr marL="285738" indent="-176393">
              <a:spcBef>
                <a:spcPts val="984"/>
              </a:spcBef>
              <a:buClr>
                <a:schemeClr val="accent6"/>
              </a:buClr>
              <a:buFont typeface="Wingdings" charset="2"/>
              <a:buChar char="§"/>
            </a:pPr>
            <a:r>
              <a:rPr lang="en-US" dirty="0"/>
              <a:t>Network management that supports monitoring, configuring and reporting of wireless network health </a:t>
            </a:r>
          </a:p>
          <a:p>
            <a:pPr marL="285738" indent="-176393">
              <a:spcBef>
                <a:spcPts val="984"/>
              </a:spcBef>
              <a:buClr>
                <a:schemeClr val="accent6"/>
              </a:buClr>
              <a:buFont typeface="Wingdings" charset="2"/>
              <a:buChar char="§"/>
            </a:pPr>
            <a:r>
              <a:rPr lang="en-US" dirty="0"/>
              <a:t>RF interference detection and mitigation </a:t>
            </a:r>
          </a:p>
          <a:p>
            <a:pPr marL="285738" indent="-176393">
              <a:spcBef>
                <a:spcPts val="984"/>
              </a:spcBef>
              <a:buClr>
                <a:schemeClr val="accent6"/>
              </a:buClr>
              <a:buFont typeface="Wingdings" charset="2"/>
              <a:buChar char="§"/>
            </a:pPr>
            <a:r>
              <a:rPr lang="en-US" dirty="0"/>
              <a:t>A choice of appliances sized to fit your business scale </a:t>
            </a:r>
          </a:p>
          <a:p>
            <a:pPr marL="285738" indent="-176393">
              <a:spcBef>
                <a:spcPts val="984"/>
              </a:spcBef>
              <a:buClr>
                <a:schemeClr val="accent6"/>
              </a:buClr>
              <a:buFont typeface="Wingdings" charset="2"/>
              <a:buChar char="§"/>
            </a:pPr>
            <a:endParaRPr lang="en-US" sz="1600" dirty="0"/>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Platform for secure 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Other Information</a:t>
            </a: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2"/>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Also as FortiGate-VMX for </a:t>
            </a:r>
            <a:r>
              <a:rPr lang="en-US" sz="800" dirty="0" err="1">
                <a:solidFill>
                  <a:srgbClr val="404040"/>
                </a:solidFill>
                <a:latin typeface="Helvetica 55 Roman"/>
                <a:cs typeface="Helvetica 55 Roman"/>
              </a:rPr>
              <a:t>VMWare</a:t>
            </a:r>
            <a:r>
              <a:rPr lang="en-US" sz="800" dirty="0">
                <a:solidFill>
                  <a:srgbClr val="404040"/>
                </a:solidFill>
                <a:latin typeface="Helvetica 55 Roman"/>
                <a:cs typeface="Helvetica 55 Roman"/>
              </a:rPr>
              <a:t> NSX</a:t>
            </a:r>
            <a:br>
              <a:rPr lang="en-US" sz="800" dirty="0">
                <a:solidFill>
                  <a:srgbClr val="404040"/>
                </a:solidFill>
                <a:latin typeface="Helvetica 55 Roman"/>
                <a:cs typeface="Helvetica 55 Roman"/>
              </a:rPr>
            </a:br>
            <a:r>
              <a:rPr lang="en-US" sz="800" dirty="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2764279622"/>
              </p:ext>
            </p:extLst>
          </p:nvPr>
        </p:nvGraphicFramePr>
        <p:xfrm>
          <a:off x="219580" y="1080001"/>
          <a:ext cx="8639996" cy="3648929"/>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v6.0/6.2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smtClean="0">
                          <a:solidFill>
                            <a:schemeClr val="bg1"/>
                          </a:solidFill>
                          <a:effectLst/>
                          <a:latin typeface="Arial"/>
                          <a:cs typeface="Arial"/>
                        </a:rPr>
                        <a:t>FortiWeb-</a:t>
                      </a:r>
                      <a:r>
                        <a:rPr lang="en-US" sz="900" b="1" u="none" strike="noStrike" dirty="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685742"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 Manager-VM</a:t>
                      </a:r>
                      <a:endParaRPr lang="en-US" sz="900" b="1" i="0" u="none" strike="noStrike" dirty="0" smtClean="0">
                        <a:solidFill>
                          <a:schemeClr val="bg1"/>
                        </a:solidFill>
                        <a:effectLst/>
                        <a:latin typeface="+mn-lt"/>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smtClean="0">
                          <a:solidFill>
                            <a:srgbClr val="637F7F"/>
                          </a:solidFill>
                          <a:latin typeface="Zapf Dingbats"/>
                          <a:ea typeface="Zapf Dingbats"/>
                          <a:cs typeface="Zapf Dingbats"/>
                          <a:sym typeface="Zapf Dingbats"/>
                        </a:rPr>
                        <a:t>✔</a:t>
                      </a:r>
                      <a:endParaRPr lang="en-US" sz="900" b="0" i="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637F7F"/>
                          </a:solidFill>
                          <a:effectLst/>
                        </a:rPr>
                        <a:t> </a:t>
                      </a:r>
                      <a:endParaRPr lang="en-US" sz="900" b="0" i="0" u="none" strike="noStrike" dirty="0">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u="none" strike="noStrike" baseline="0" dirty="0" smtClean="0">
                          <a:solidFill>
                            <a:schemeClr val="tx1">
                              <a:lumMod val="65000"/>
                              <a:lumOff val="35000"/>
                            </a:schemeClr>
                          </a:solidFill>
                          <a:effectLst/>
                          <a:latin typeface="+mn-lt"/>
                          <a:ea typeface="Zapf Dingbats"/>
                          <a:cs typeface="Zapf Dingbats"/>
                          <a:sym typeface="Zapf Dingbats"/>
                        </a:rPr>
                        <a:t>6.2</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lumMod val="65000"/>
                              <a:lumOff val="35000"/>
                            </a:schemeClr>
                          </a:solidFill>
                          <a:latin typeface="+mn-lt"/>
                          <a:ea typeface="Zapf Dingbats"/>
                          <a:cs typeface="Zapf Dingbats"/>
                          <a:sym typeface="Zapf Dingbats"/>
                        </a:rPr>
                        <a:t>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9"/>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
        <p:nvSpPr>
          <p:cNvPr id="10" name="TextBox 9"/>
          <p:cNvSpPr txBox="1"/>
          <p:nvPr/>
        </p:nvSpPr>
        <p:spPr>
          <a:xfrm>
            <a:off x="6622716" y="2430084"/>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35798096"/>
              </p:ext>
            </p:extLst>
          </p:nvPr>
        </p:nvGraphicFramePr>
        <p:xfrm>
          <a:off x="252002" y="1080001"/>
          <a:ext cx="8609154" cy="3632683"/>
        </p:xfrm>
        <a:graphic>
          <a:graphicData uri="http://schemas.openxmlformats.org/drawingml/2006/table">
            <a:tbl>
              <a:tblPr firstRow="1" bandRow="1">
                <a:effectLst/>
                <a:tableStyleId>{E8034E78-7F5D-4C2E-B375-FC64B27BC917}</a:tableStyleId>
              </a:tblPr>
              <a:tblGrid>
                <a:gridCol w="1558550"/>
                <a:gridCol w="640964"/>
                <a:gridCol w="640964"/>
                <a:gridCol w="640964"/>
                <a:gridCol w="640964"/>
                <a:gridCol w="640964"/>
                <a:gridCol w="640964"/>
                <a:gridCol w="640964"/>
                <a:gridCol w="640964"/>
                <a:gridCol w="640964"/>
                <a:gridCol w="640964"/>
                <a:gridCol w="640964"/>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IOC **</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r>
                        <a:rPr lang="en-US" sz="900" b="0" i="0" baseline="0" dirty="0" smtClean="0">
                          <a:solidFill>
                            <a:schemeClr val="bg2">
                              <a:lumMod val="50000"/>
                            </a:schemeClr>
                          </a:solidFill>
                          <a:latin typeface="+mn-lt"/>
                          <a:ea typeface="+mn-ea"/>
                          <a:cs typeface="+mn-cs"/>
                          <a:sym typeface="Zapf Dingbats"/>
                        </a:rPr>
                        <a:t> </a:t>
                      </a:r>
                      <a:r>
                        <a:rPr lang="en-US" sz="900" b="0" i="0" baseline="0" dirty="0" smtClean="0">
                          <a:solidFill>
                            <a:schemeClr val="bg1"/>
                          </a:solidFill>
                          <a:latin typeface="+mn-lt"/>
                          <a:ea typeface="+mn-ea"/>
                          <a:cs typeface="+mn-cs"/>
                          <a:sym typeface="Zapf Dingbats"/>
                        </a:rPr>
                        <a:t>***</a:t>
                      </a:r>
                      <a:endParaRPr lang="en-US" sz="900" b="0" i="0" u="none" strike="noStrike" dirty="0" smtClean="0">
                        <a:solidFill>
                          <a:schemeClr val="bg1"/>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a:p>
                  </a:txBody>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lang="en-US" sz="900" b="0" i="0" baseline="0" dirty="0" smtClean="0">
                          <a:solidFill>
                            <a:schemeClr val="bg1"/>
                          </a:solidFill>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FortiAnalyzer</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endParaRPr lang="en-US" sz="900" b="0" i="0" u="none" strike="noStrike" dirty="0" smtClean="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5"/>
            <a:ext cx="3124200" cy="338550"/>
          </a:xfrm>
          <a:prstGeom prst="rect">
            <a:avLst/>
          </a:prstGeom>
          <a:noFill/>
        </p:spPr>
        <p:txBody>
          <a:bodyPr wrap="square" lIns="91436" tIns="45718" rIns="91436" bIns="45718" rtlCol="0">
            <a:spAutoFit/>
          </a:bodyPr>
          <a:lstStyle/>
          <a:p>
            <a:pPr algn="r"/>
            <a:r>
              <a:rPr lang="en-US" sz="800" dirty="0" smtClean="0">
                <a:solidFill>
                  <a:srgbClr val="404040"/>
                </a:solidFill>
                <a:latin typeface="Helvetica 55 Roman"/>
                <a:cs typeface="Helvetica 55 Roman"/>
              </a:rPr>
              <a:t>* Free </a:t>
            </a:r>
            <a:r>
              <a:rPr lang="en-US" sz="800" dirty="0">
                <a:solidFill>
                  <a:srgbClr val="404040"/>
                </a:solidFill>
                <a:latin typeface="Helvetica 55 Roman"/>
                <a:cs typeface="Helvetica 55 Roman"/>
              </a:rPr>
              <a:t>Subscription Service(s</a:t>
            </a:r>
            <a:r>
              <a:rPr lang="en-US" sz="800" dirty="0" smtClean="0">
                <a:solidFill>
                  <a:srgbClr val="404040"/>
                </a:solidFill>
                <a:latin typeface="Helvetica 55 Roman"/>
                <a:cs typeface="Helvetica 55 Roman"/>
              </a:rPr>
              <a:t>) ** Indicator of Compromise</a:t>
            </a:r>
            <a:endParaRPr lang="en-US" sz="800" dirty="0">
              <a:solidFill>
                <a:srgbClr val="404040"/>
              </a:solidFill>
              <a:latin typeface="Helvetica 55 Roman"/>
              <a:cs typeface="Helvetica 55 Roman"/>
            </a:endParaRPr>
          </a:p>
          <a:p>
            <a:pPr algn="r"/>
            <a:r>
              <a:rPr lang="en-US" sz="800" dirty="0" smtClean="0">
                <a:solidFill>
                  <a:srgbClr val="404040"/>
                </a:solidFill>
                <a:latin typeface="Helvetica 55 Roman"/>
                <a:cs typeface="Helvetica 55 Roman"/>
              </a:rPr>
              <a:t>*** via FortiCloud Service ^ </a:t>
            </a:r>
            <a:r>
              <a:rPr lang="en-US" sz="800" dirty="0">
                <a:solidFill>
                  <a:srgbClr val="404040"/>
                </a:solidFill>
                <a:latin typeface="Helvetica 55 Roman"/>
                <a:cs typeface="Helvetica 55 Roman"/>
              </a:rPr>
              <a:t>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a:t>June2015	</a:t>
            </a:r>
          </a:p>
          <a:p>
            <a:r>
              <a:rPr lang="en-US" sz="1000" dirty="0"/>
              <a:t>Update to VM Matrix</a:t>
            </a:r>
          </a:p>
          <a:p>
            <a:r>
              <a:rPr lang="en-US" sz="1000" dirty="0"/>
              <a:t>Add new products</a:t>
            </a:r>
          </a:p>
          <a:p>
            <a:endParaRPr lang="en-US" sz="1000" dirty="0"/>
          </a:p>
          <a:p>
            <a:pPr marL="0" indent="0">
              <a:buNone/>
            </a:pPr>
            <a:r>
              <a:rPr lang="en-US" sz="1000" b="1" dirty="0"/>
              <a:t>Aug2015	</a:t>
            </a:r>
          </a:p>
          <a:p>
            <a:r>
              <a:rPr lang="en-US" sz="1000" dirty="0"/>
              <a:t>Update to VM Matrix</a:t>
            </a:r>
          </a:p>
          <a:p>
            <a:r>
              <a:rPr lang="en-US" sz="1000" dirty="0"/>
              <a:t>Update to FortiGuard Matrix</a:t>
            </a:r>
          </a:p>
          <a:p>
            <a:endParaRPr lang="en-US" sz="1000" dirty="0"/>
          </a:p>
          <a:p>
            <a:pPr marL="0" indent="0">
              <a:buNone/>
            </a:pPr>
            <a:r>
              <a:rPr lang="en-US" sz="1000" b="1" dirty="0"/>
              <a:t>Sep2015	</a:t>
            </a:r>
          </a:p>
          <a:p>
            <a:r>
              <a:rPr lang="en-US" sz="1000" dirty="0"/>
              <a:t>Add </a:t>
            </a:r>
            <a:r>
              <a:rPr lang="en-US" sz="1000" dirty="0" err="1"/>
              <a:t>FortiMonitor</a:t>
            </a:r>
            <a:r>
              <a:rPr lang="en-US" sz="1000" dirty="0"/>
              <a:t>, FortiAP S-series</a:t>
            </a:r>
          </a:p>
          <a:p>
            <a:r>
              <a:rPr lang="en-US" sz="1000" dirty="0"/>
              <a:t>Update to VM Matrix</a:t>
            </a:r>
          </a:p>
          <a:p>
            <a:pPr marL="0" indent="0">
              <a:buNone/>
            </a:pPr>
            <a:r>
              <a:rPr lang="en-US" sz="1000" b="1" dirty="0"/>
              <a:t>Oct2015	</a:t>
            </a:r>
          </a:p>
          <a:p>
            <a:r>
              <a:rPr lang="en-US" sz="1000" dirty="0"/>
              <a:t>New 16:9 Format and hardware feature icons</a:t>
            </a:r>
          </a:p>
          <a:p>
            <a:r>
              <a:rPr lang="en-US" sz="1000" dirty="0"/>
              <a:t>Add new products and </a:t>
            </a:r>
            <a:r>
              <a:rPr lang="en-US" sz="1000" dirty="0" err="1"/>
              <a:t>FortiMoM</a:t>
            </a:r>
            <a:endParaRPr lang="en-US" sz="1000" dirty="0"/>
          </a:p>
          <a:p>
            <a:r>
              <a:rPr lang="en-US" sz="1000" dirty="0"/>
              <a:t>Update 3810D UDP throughput</a:t>
            </a:r>
          </a:p>
          <a:p>
            <a:endParaRPr lang="en-US" sz="1000" dirty="0"/>
          </a:p>
          <a:p>
            <a:pPr marL="0" indent="0">
              <a:buNone/>
            </a:pPr>
            <a:r>
              <a:rPr lang="en-US" sz="1000" b="1" dirty="0"/>
              <a:t>Oct2015	</a:t>
            </a:r>
          </a:p>
          <a:p>
            <a:r>
              <a:rPr lang="en-US" sz="1000" dirty="0"/>
              <a:t>Update FAZ specs</a:t>
            </a:r>
          </a:p>
          <a:p>
            <a:endParaRPr lang="en-US" sz="1000" dirty="0"/>
          </a:p>
          <a:p>
            <a:pPr marL="0" indent="0">
              <a:buNone/>
            </a:pPr>
            <a:r>
              <a:rPr lang="en-US" sz="1000" b="1" dirty="0"/>
              <a:t>Nov2015	</a:t>
            </a:r>
          </a:p>
          <a:p>
            <a:r>
              <a:rPr lang="en-US" sz="1000" dirty="0"/>
              <a:t>Update FWB specs</a:t>
            </a:r>
          </a:p>
          <a:p>
            <a:pPr marL="0" indent="0">
              <a:buNone/>
            </a:pPr>
            <a:endParaRPr lang="en-US" sz="1000" b="1" dirty="0"/>
          </a:p>
          <a:p>
            <a:pPr marL="0" indent="0">
              <a:buNone/>
            </a:pPr>
            <a:r>
              <a:rPr lang="en-US" sz="1000" b="1" dirty="0"/>
              <a:t>Dec2015	</a:t>
            </a:r>
          </a:p>
          <a:p>
            <a:r>
              <a:rPr lang="en-US" sz="1000" dirty="0"/>
              <a:t>Update VM table </a:t>
            </a:r>
          </a:p>
          <a:p>
            <a:pPr marL="0" indent="0">
              <a:buNone/>
            </a:pPr>
            <a:endParaRPr lang="en-US" sz="1000" b="1" dirty="0"/>
          </a:p>
          <a:p>
            <a:pPr marL="0" indent="0">
              <a:buNone/>
            </a:pPr>
            <a:r>
              <a:rPr lang="en-US" sz="1000" b="1" dirty="0"/>
              <a:t>Jan2016	</a:t>
            </a:r>
          </a:p>
          <a:p>
            <a:r>
              <a:rPr lang="en-US" sz="1000" dirty="0"/>
              <a:t>Remove Proxy AV</a:t>
            </a:r>
          </a:p>
          <a:p>
            <a:endParaRPr lang="en-US" sz="1000" dirty="0"/>
          </a:p>
          <a:p>
            <a:pPr marL="0" indent="0">
              <a:buNone/>
            </a:pPr>
            <a:endParaRPr lang="en-US" sz="1000" b="1" dirty="0"/>
          </a:p>
          <a:p>
            <a:pPr marL="0" indent="0">
              <a:buNone/>
            </a:pPr>
            <a:r>
              <a:rPr lang="en-US" sz="1000" b="1" dirty="0"/>
              <a:t>Feb2016	</a:t>
            </a:r>
          </a:p>
          <a:p>
            <a:r>
              <a:rPr lang="en-US" sz="1000" dirty="0"/>
              <a:t>Add NGFW Specs, new design for FortiGate slides</a:t>
            </a:r>
          </a:p>
          <a:p>
            <a:pPr marL="0" indent="0">
              <a:buNone/>
            </a:pPr>
            <a:r>
              <a:rPr lang="en-US" sz="1000" b="1" dirty="0"/>
              <a:t>Mar 2016	</a:t>
            </a:r>
          </a:p>
          <a:p>
            <a:r>
              <a:rPr lang="en-US" sz="1000" dirty="0"/>
              <a:t>Add new products and layout for FAP and FSW</a:t>
            </a:r>
          </a:p>
          <a:p>
            <a:pPr marL="0" indent="0">
              <a:buNone/>
            </a:pPr>
            <a:r>
              <a:rPr lang="en-US" sz="1000" b="1" dirty="0"/>
              <a:t>Apr 2016	</a:t>
            </a:r>
          </a:p>
          <a:p>
            <a:r>
              <a:rPr lang="en-US" sz="1000" dirty="0"/>
              <a:t>Add new </a:t>
            </a:r>
            <a:r>
              <a:rPr lang="en-US" sz="1000" dirty="0" smtClean="0"/>
              <a:t>products</a:t>
            </a:r>
          </a:p>
          <a:p>
            <a:endParaRPr lang="en-US" sz="1000" dirty="0"/>
          </a:p>
          <a:p>
            <a:pPr marL="0" indent="0">
              <a:buNone/>
            </a:pPr>
            <a:r>
              <a:rPr lang="en-US" sz="1000" b="1" dirty="0" smtClean="0"/>
              <a:t>May </a:t>
            </a:r>
            <a:r>
              <a:rPr lang="en-US" sz="1000" b="1" dirty="0"/>
              <a:t>2016	</a:t>
            </a:r>
          </a:p>
          <a:p>
            <a:r>
              <a:rPr lang="en-US" sz="1000" dirty="0"/>
              <a:t>Add new products</a:t>
            </a:r>
          </a:p>
          <a:p>
            <a:pPr marL="0" indent="0">
              <a:buNone/>
            </a:pPr>
            <a:endParaRPr lang="en-US" sz="1000" dirty="0"/>
          </a:p>
          <a:p>
            <a:pPr marL="0" indent="0">
              <a:buNone/>
            </a:pPr>
            <a:endParaRPr lang="en-US" sz="1000" dirty="0"/>
          </a:p>
          <a:p>
            <a:endParaRPr lang="en-US" sz="1000" dirty="0"/>
          </a:p>
          <a:p>
            <a:pPr marL="0" indent="0">
              <a:buNone/>
            </a:pPr>
            <a:endParaRPr lang="en-US" sz="1000" dirty="0"/>
          </a:p>
          <a:p>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703208"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pic>
        <p:nvPicPr>
          <p:cNvPr id="2" name="Picture 1" descr="FG-60E+Front.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85601" y="1232437"/>
            <a:ext cx="3420000" cy="580228"/>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60E</a:t>
            </a:r>
            <a:endParaRPr lang="en-US" b="0" i="0" dirty="0"/>
          </a:p>
        </p:txBody>
      </p:sp>
      <p:pic>
        <p:nvPicPr>
          <p:cNvPr id="14" name="Picture 13"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79651283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009064"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61E</a:t>
            </a:r>
            <a:endParaRPr lang="en-US" b="0" i="0" dirty="0"/>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936972"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FG-61E+Front.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1185600" y="1230167"/>
            <a:ext cx="3420000" cy="582498"/>
          </a:xfrm>
          <a:prstGeom prst="rect">
            <a:avLst/>
          </a:prstGeom>
        </p:spPr>
      </p:pic>
      <p:pic>
        <p:nvPicPr>
          <p:cNvPr id="7" name="Picture 6" descr="storage-128GB.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6536241" y="2297092"/>
            <a:ext cx="375405" cy="547201"/>
          </a:xfrm>
          <a:prstGeom prst="rect">
            <a:avLst/>
          </a:prstGeom>
        </p:spPr>
      </p:pic>
      <p:pic>
        <p:nvPicPr>
          <p:cNvPr id="52" name="Picture 51"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05531759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4"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2" name="Oval 21"/>
          <p:cNvSpPr/>
          <p:nvPr/>
        </p:nvSpPr>
        <p:spPr bwMode="auto">
          <a:xfrm>
            <a:off x="3000443"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40027"/>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4"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 </a:t>
            </a:r>
          </a:p>
          <a:p>
            <a:pPr marL="343033" indent="-343033" defTabSz="914379">
              <a:spcBef>
                <a:spcPct val="20000"/>
              </a:spcBef>
              <a:buClr>
                <a:schemeClr val="accent6"/>
              </a:buClr>
              <a:buFont typeface="+mj-ea"/>
              <a:buAutoNum type="circleNumDbPlain"/>
            </a:pPr>
            <a:r>
              <a:rPr lang="en-US" sz="1000" b="1" dirty="0"/>
              <a:t>4x GE RJ45 PoE Ports</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9"/>
          <a:stretch>
            <a:fillRect/>
          </a:stretch>
        </p:blipFill>
        <p:spPr>
          <a:xfrm>
            <a:off x="7396793" y="4062941"/>
            <a:ext cx="505867" cy="503339"/>
          </a:xfrm>
          <a:prstGeom prst="rect">
            <a:avLst/>
          </a:prstGeom>
        </p:spPr>
      </p:pic>
      <p:pic>
        <p:nvPicPr>
          <p:cNvPr id="29" name="Picture 28"/>
          <p:cNvPicPr>
            <a:picLocks noChangeAspect="1"/>
          </p:cNvPicPr>
          <p:nvPr/>
        </p:nvPicPr>
        <p:blipFill>
          <a:blip r:embed="rId10"/>
          <a:stretch>
            <a:fillRect/>
          </a:stretch>
        </p:blipFill>
        <p:spPr>
          <a:xfrm>
            <a:off x="6703208" y="4104601"/>
            <a:ext cx="468167" cy="438533"/>
          </a:xfrm>
          <a:prstGeom prst="rect">
            <a:avLst/>
          </a:prstGeom>
        </p:spPr>
      </p:pic>
      <p:pic>
        <p:nvPicPr>
          <p:cNvPr id="30" name="Picture 29"/>
          <p:cNvPicPr>
            <a:picLocks noChangeAspect="1"/>
          </p:cNvPicPr>
          <p:nvPr/>
        </p:nvPicPr>
        <p:blipFill>
          <a:blip r:embed="rId11"/>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3"/>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2" name="Picture 41"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4" y="1218358"/>
            <a:ext cx="3420000" cy="149028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2" name="TextBox 1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6"/>
          <a:stretch>
            <a:fillRect/>
          </a:stretch>
        </p:blipFill>
        <p:spPr>
          <a:xfrm>
            <a:off x="7396793" y="4062941"/>
            <a:ext cx="505867" cy="503339"/>
          </a:xfrm>
          <a:prstGeom prst="rect">
            <a:avLst/>
          </a:prstGeom>
        </p:spPr>
      </p:pic>
      <p:pic>
        <p:nvPicPr>
          <p:cNvPr id="22" name="Picture 21"/>
          <p:cNvPicPr>
            <a:picLocks noChangeAspect="1"/>
          </p:cNvPicPr>
          <p:nvPr/>
        </p:nvPicPr>
        <p:blipFill>
          <a:blip r:embed="rId7"/>
          <a:stretch>
            <a:fillRect/>
          </a:stretch>
        </p:blipFill>
        <p:spPr>
          <a:xfrm>
            <a:off x="6703208" y="4104601"/>
            <a:ext cx="468167" cy="438533"/>
          </a:xfrm>
          <a:prstGeom prst="rect">
            <a:avLst/>
          </a:prstGeom>
        </p:spPr>
      </p:pic>
      <p:pic>
        <p:nvPicPr>
          <p:cNvPr id="23" name="Picture 22"/>
          <p:cNvPicPr>
            <a:picLocks noChangeAspect="1"/>
          </p:cNvPicPr>
          <p:nvPr/>
        </p:nvPicPr>
        <p:blipFill>
          <a:blip r:embed="rId8"/>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0"/>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28" name="Rounded Rectangle 2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3" name="Picture 32"/>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3" cstate="email">
            <a:extLst>
              <a:ext uri="{BEBA8EAE-BF5A-486C-A8C5-ECC9F3942E4B}">
                <a14:imgProps xmlns:a14="http://schemas.microsoft.com/office/drawing/2010/main">
                  <a14:imgLayer r:embed="rId1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5" name="Picture 34"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4" y="1237406"/>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7" y="2297091"/>
            <a:ext cx="371646" cy="547200"/>
          </a:xfrm>
          <a:prstGeom prst="rect">
            <a:avLst/>
          </a:prstGeom>
        </p:spPr>
      </p:pic>
      <p:sp>
        <p:nvSpPr>
          <p:cNvPr id="22" name="Oval 21"/>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4457556" y="20674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16" name="Straight Connector 1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5" name="TextBox 2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0"/>
          <a:stretch>
            <a:fillRect/>
          </a:stretch>
        </p:blipFill>
        <p:spPr>
          <a:xfrm>
            <a:off x="7396793" y="4062941"/>
            <a:ext cx="505867" cy="503339"/>
          </a:xfrm>
          <a:prstGeom prst="rect">
            <a:avLst/>
          </a:prstGeom>
        </p:spPr>
      </p:pic>
      <p:pic>
        <p:nvPicPr>
          <p:cNvPr id="32" name="Picture 31"/>
          <p:cNvPicPr>
            <a:picLocks noChangeAspect="1"/>
          </p:cNvPicPr>
          <p:nvPr/>
        </p:nvPicPr>
        <p:blipFill>
          <a:blip r:embed="rId11"/>
          <a:stretch>
            <a:fillRect/>
          </a:stretch>
        </p:blipFill>
        <p:spPr>
          <a:xfrm>
            <a:off x="6703208" y="4104601"/>
            <a:ext cx="468167" cy="438533"/>
          </a:xfrm>
          <a:prstGeom prst="rect">
            <a:avLst/>
          </a:prstGeom>
        </p:spPr>
      </p:pic>
      <p:pic>
        <p:nvPicPr>
          <p:cNvPr id="33" name="Picture 32"/>
          <p:cNvPicPr>
            <a:picLocks noChangeAspect="1"/>
          </p:cNvPicPr>
          <p:nvPr/>
        </p:nvPicPr>
        <p:blipFill>
          <a:blip r:embed="rId12"/>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4"/>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4" y="1272423"/>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a:t>
            </a:r>
          </a:p>
          <a:p>
            <a:pPr marL="343033" indent="-343033" defTabSz="914379">
              <a:spcBef>
                <a:spcPct val="20000"/>
              </a:spcBef>
              <a:buClr>
                <a:schemeClr val="accent6"/>
              </a:buClr>
              <a:buFont typeface="+mj-ea"/>
              <a:buAutoNum type="circleNumDbPlain"/>
            </a:pPr>
            <a:r>
              <a:rPr lang="en-US" sz="1000" b="1" dirty="0"/>
              <a:t>4x GE RJ45 PoE Ports</a:t>
            </a:r>
          </a:p>
          <a:p>
            <a:pPr marL="343033" indent="-343033" defTabSz="914379">
              <a:spcBef>
                <a:spcPct val="20000"/>
              </a:spcBef>
              <a:buClr>
                <a:schemeClr val="accent6"/>
              </a:buClr>
              <a:buFont typeface="+mj-ea"/>
              <a:buAutoNum type="circleNumDbPlain"/>
            </a:pPr>
            <a:r>
              <a:rPr lang="en-US" sz="1000" b="1" dirty="0"/>
              <a:t>WiFi Variant: 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3" y="2300410"/>
            <a:ext cx="371646" cy="547200"/>
          </a:xfrm>
          <a:prstGeom prst="rect">
            <a:avLst/>
          </a:prstGeom>
        </p:spPr>
      </p:pic>
      <p:sp>
        <p:nvSpPr>
          <p:cNvPr id="25" name="Oval 24"/>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6" name="Oval 25"/>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7" name="Oval 26"/>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9" name="TextBox 2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1"/>
          <a:stretch>
            <a:fillRect/>
          </a:stretch>
        </p:blipFill>
        <p:spPr>
          <a:xfrm>
            <a:off x="7396793" y="4062941"/>
            <a:ext cx="505867" cy="503339"/>
          </a:xfrm>
          <a:prstGeom prst="rect">
            <a:avLst/>
          </a:prstGeom>
        </p:spPr>
      </p:pic>
      <p:pic>
        <p:nvPicPr>
          <p:cNvPr id="36" name="Picture 35"/>
          <p:cNvPicPr>
            <a:picLocks noChangeAspect="1"/>
          </p:cNvPicPr>
          <p:nvPr/>
        </p:nvPicPr>
        <p:blipFill>
          <a:blip r:embed="rId12"/>
          <a:stretch>
            <a:fillRect/>
          </a:stretch>
        </p:blipFill>
        <p:spPr>
          <a:xfrm>
            <a:off x="6703208" y="4104601"/>
            <a:ext cx="468167" cy="438533"/>
          </a:xfrm>
          <a:prstGeom prst="rect">
            <a:avLst/>
          </a:prstGeom>
        </p:spPr>
      </p:pic>
      <p:pic>
        <p:nvPicPr>
          <p:cNvPr id="37" name="Picture 36"/>
          <p:cNvPicPr>
            <a:picLocks noChangeAspect="1"/>
          </p:cNvPicPr>
          <p:nvPr/>
        </p:nvPicPr>
        <p:blipFill>
          <a:blip r:embed="rId13"/>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5"/>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2" name="Rounded Rectangle 4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3" name="Rounded Rectangle 4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5" name="Straight Connector 4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7" name="Picture 46"/>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8" name="Straight Connector 4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2" name="Picture 51"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9" name="Picture 48"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90E+Back.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935778"/>
            <a:ext cx="3420000" cy="608500"/>
          </a:xfrm>
          <a:prstGeom prst="rect">
            <a:avLst/>
          </a:prstGeom>
        </p:spPr>
      </p:pic>
      <p:pic>
        <p:nvPicPr>
          <p:cNvPr id="3" name="Picture 2" descr="FG-9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1" y="1171144"/>
            <a:ext cx="3420000" cy="60854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 90/91E</a:t>
            </a:r>
            <a:endParaRPr lang="en-US" b="0" i="0" dirty="0"/>
          </a:p>
        </p:txBody>
      </p:sp>
      <p:pic>
        <p:nvPicPr>
          <p:cNvPr id="13" name="Picture 12"/>
          <p:cNvPicPr>
            <a:picLocks noChangeAspect="1"/>
          </p:cNvPicPr>
          <p:nvPr/>
        </p:nvPicPr>
        <p:blipFill>
          <a:blip r:embed="rId4"/>
          <a:stretch>
            <a:fillRect/>
          </a:stretch>
        </p:blipFill>
        <p:spPr>
          <a:xfrm>
            <a:off x="2935095" y="100572"/>
            <a:ext cx="533400" cy="533400"/>
          </a:xfrm>
          <a:prstGeom prst="rect">
            <a:avLst/>
          </a:prstGeom>
        </p:spPr>
      </p:pic>
      <p:pic>
        <p:nvPicPr>
          <p:cNvPr id="42" name="Picture 4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smtClean="0"/>
              <a:t>2 </a:t>
            </a:r>
            <a:r>
              <a:rPr lang="en-US" sz="1000" b="1" dirty="0"/>
              <a:t>x GE RJ45 </a:t>
            </a:r>
            <a:r>
              <a:rPr lang="en-US" sz="1000" b="1" dirty="0" smtClean="0"/>
              <a:t>DMZ/HA Ports</a:t>
            </a:r>
          </a:p>
          <a:p>
            <a:pPr marL="343033" indent="-343033" defTabSz="914379">
              <a:spcBef>
                <a:spcPct val="20000"/>
              </a:spcBef>
              <a:buClr>
                <a:schemeClr val="accent6"/>
              </a:buClr>
              <a:buFont typeface="+mj-ea"/>
              <a:buAutoNum type="circleNumDbPlain"/>
            </a:pPr>
            <a:r>
              <a:rPr lang="en-US" sz="1000" b="1" dirty="0" smtClean="0"/>
              <a:t>12 </a:t>
            </a:r>
            <a:r>
              <a:rPr lang="en-US" sz="1000" b="1" dirty="0"/>
              <a:t>x GE RJ45 </a:t>
            </a:r>
            <a:r>
              <a:rPr lang="en-US" sz="1000" b="1" dirty="0" smtClean="0"/>
              <a:t>Ports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419074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9532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201554"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317720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7" name="TextBox 4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smtClean="0">
                <a:solidFill>
                  <a:srgbClr val="000000"/>
                </a:solidFill>
              </a:rPr>
              <a:t>4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27,500</a:t>
            </a:r>
            <a:endParaRPr lang="en-US" sz="1800" b="1" dirty="0"/>
          </a:p>
          <a:p>
            <a:r>
              <a:rPr lang="en-US" sz="800" dirty="0">
                <a:solidFill>
                  <a:srgbClr val="7F7F7F"/>
                </a:solidFill>
              </a:rPr>
              <a:t>New Sessions/Sec</a:t>
            </a:r>
          </a:p>
        </p:txBody>
      </p:sp>
      <p:cxnSp>
        <p:nvCxnSpPr>
          <p:cNvPr id="53" name="Straight Connector 5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5" name="Picture 54"/>
          <p:cNvPicPr>
            <a:picLocks noChangeAspect="1"/>
          </p:cNvPicPr>
          <p:nvPr/>
        </p:nvPicPr>
        <p:blipFill>
          <a:blip r:embed="rId7"/>
          <a:stretch>
            <a:fillRect/>
          </a:stretch>
        </p:blipFill>
        <p:spPr>
          <a:xfrm>
            <a:off x="7396793" y="4062941"/>
            <a:ext cx="505867" cy="503339"/>
          </a:xfrm>
          <a:prstGeom prst="rect">
            <a:avLst/>
          </a:prstGeom>
        </p:spPr>
      </p:pic>
      <p:pic>
        <p:nvPicPr>
          <p:cNvPr id="56" name="Picture 55"/>
          <p:cNvPicPr>
            <a:picLocks noChangeAspect="1"/>
          </p:cNvPicPr>
          <p:nvPr/>
        </p:nvPicPr>
        <p:blipFill>
          <a:blip r:embed="rId8"/>
          <a:stretch>
            <a:fillRect/>
          </a:stretch>
        </p:blipFill>
        <p:spPr>
          <a:xfrm>
            <a:off x="6703208" y="4104601"/>
            <a:ext cx="468167" cy="438533"/>
          </a:xfrm>
          <a:prstGeom prst="rect">
            <a:avLst/>
          </a:prstGeom>
        </p:spPr>
      </p:pic>
      <p:pic>
        <p:nvPicPr>
          <p:cNvPr id="57" name="Picture 56"/>
          <p:cNvPicPr>
            <a:picLocks noChangeAspect="1"/>
          </p:cNvPicPr>
          <p:nvPr/>
        </p:nvPicPr>
        <p:blipFill>
          <a:blip r:embed="rId9"/>
          <a:stretch>
            <a:fillRect/>
          </a:stretch>
        </p:blipFill>
        <p:spPr>
          <a:xfrm>
            <a:off x="8097409" y="4111845"/>
            <a:ext cx="613216" cy="427264"/>
          </a:xfrm>
          <a:prstGeom prst="rect">
            <a:avLst/>
          </a:prstGeom>
        </p:spPr>
      </p:pic>
      <p:grpSp>
        <p:nvGrpSpPr>
          <p:cNvPr id="58" name="Group 57"/>
          <p:cNvGrpSpPr/>
          <p:nvPr/>
        </p:nvGrpSpPr>
        <p:grpSpPr>
          <a:xfrm>
            <a:off x="5984936" y="4091312"/>
            <a:ext cx="482083" cy="459205"/>
            <a:chOff x="5818638" y="4203821"/>
            <a:chExt cx="467667" cy="445474"/>
          </a:xfrm>
        </p:grpSpPr>
        <p:pic>
          <p:nvPicPr>
            <p:cNvPr id="59" name="Picture 58"/>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0" name="Picture 59"/>
            <p:cNvPicPr>
              <a:picLocks noChangeAspect="1"/>
            </p:cNvPicPr>
            <p:nvPr/>
          </p:nvPicPr>
          <p:blipFill>
            <a:blip r:embed="rId11"/>
            <a:stretch>
              <a:fillRect/>
            </a:stretch>
          </p:blipFill>
          <p:spPr>
            <a:xfrm flipH="1">
              <a:off x="5869115" y="4203821"/>
              <a:ext cx="417190" cy="445474"/>
            </a:xfrm>
            <a:prstGeom prst="rect">
              <a:avLst/>
            </a:prstGeom>
          </p:spPr>
        </p:pic>
      </p:grpSp>
      <p:sp>
        <p:nvSpPr>
          <p:cNvPr id="61" name="Rounded Rectangle 6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62" name="Rounded Rectangle 6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63" name="Rounded Rectangle 6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64" name="Rounded Rectangle 6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65" name="Straight Connector 6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67" name="Picture 66"/>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69" name="TextBox 6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t>210 </a:t>
            </a:r>
            <a:r>
              <a:rPr lang="en-US" sz="1800" b="1" dirty="0" smtClean="0">
                <a:solidFill>
                  <a:srgbClr val="000000"/>
                </a:solidFill>
              </a:rPr>
              <a:t>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0" name="Picture 69"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71" name="Picture 7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 name="Picture 3" descr="storage-128GB.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6233105" y="2320035"/>
            <a:ext cx="359664" cy="524256"/>
          </a:xfrm>
          <a:prstGeom prst="rect">
            <a:avLst/>
          </a:prstGeom>
        </p:spPr>
      </p:pic>
      <p:pic>
        <p:nvPicPr>
          <p:cNvPr id="35" name="Picture 34"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26415381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1"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Ports</a:t>
            </a:r>
          </a:p>
          <a:p>
            <a:pPr marL="343033" indent="-343033" defTabSz="914379">
              <a:spcBef>
                <a:spcPct val="20000"/>
              </a:spcBef>
              <a:buClr>
                <a:schemeClr val="accent6"/>
              </a:buClr>
              <a:buFont typeface="+mj-ea"/>
              <a:buAutoNum type="circleNumDbPlain"/>
            </a:pPr>
            <a:r>
              <a:rPr lang="en-US" sz="1000" b="1" dirty="0"/>
              <a:t>WiFi Variant: 802.11a/b/g/n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610331"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8"/>
          <a:stretch>
            <a:fillRect/>
          </a:stretch>
        </p:blipFill>
        <p:spPr>
          <a:xfrm>
            <a:off x="7396793" y="4062941"/>
            <a:ext cx="505867" cy="503339"/>
          </a:xfrm>
          <a:prstGeom prst="rect">
            <a:avLst/>
          </a:prstGeom>
        </p:spPr>
      </p:pic>
      <p:pic>
        <p:nvPicPr>
          <p:cNvPr id="32" name="Picture 31"/>
          <p:cNvPicPr>
            <a:picLocks noChangeAspect="1"/>
          </p:cNvPicPr>
          <p:nvPr/>
        </p:nvPicPr>
        <p:blipFill>
          <a:blip r:embed="rId9"/>
          <a:stretch>
            <a:fillRect/>
          </a:stretch>
        </p:blipFill>
        <p:spPr>
          <a:xfrm>
            <a:off x="6703208" y="4104601"/>
            <a:ext cx="468167" cy="438533"/>
          </a:xfrm>
          <a:prstGeom prst="rect">
            <a:avLst/>
          </a:prstGeom>
        </p:spPr>
      </p:pic>
      <p:pic>
        <p:nvPicPr>
          <p:cNvPr id="33" name="Picture 32"/>
          <p:cNvPicPr>
            <a:picLocks noChangeAspect="1"/>
          </p:cNvPicPr>
          <p:nvPr/>
        </p:nvPicPr>
        <p:blipFill>
          <a:blip r:embed="rId10"/>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2"/>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9" y="308814"/>
            <a:ext cx="1289845" cy="624307"/>
          </a:xfrm>
          <a:prstGeom prst="rect">
            <a:avLst/>
          </a:prstGeom>
        </p:spPr>
      </p:pic>
      <p:sp>
        <p:nvSpPr>
          <p:cNvPr id="285" name="Rounded Rectangle 284"/>
          <p:cNvSpPr/>
          <p:nvPr/>
        </p:nvSpPr>
        <p:spPr>
          <a:xfrm>
            <a:off x="2922556" y="816430"/>
            <a:ext cx="2489599" cy="956687"/>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59" name="Rounded Rectangle 358"/>
          <p:cNvSpPr/>
          <p:nvPr/>
        </p:nvSpPr>
        <p:spPr>
          <a:xfrm>
            <a:off x="914401" y="1600200"/>
            <a:ext cx="1447800" cy="914400"/>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0" name="Straight Connector 359"/>
          <p:cNvCxnSpPr/>
          <p:nvPr/>
        </p:nvCxnSpPr>
        <p:spPr>
          <a:xfrm flipH="1" flipV="1">
            <a:off x="2781585" y="1545454"/>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6" name="Rounded Rectangle 365"/>
          <p:cNvSpPr/>
          <p:nvPr/>
        </p:nvSpPr>
        <p:spPr>
          <a:xfrm>
            <a:off x="2133600" y="2743202"/>
            <a:ext cx="3886200" cy="1875621"/>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4"/>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1"/>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1"/>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1"/>
            <a:ext cx="74026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Web</a:t>
            </a:r>
          </a:p>
        </p:txBody>
      </p:sp>
      <p:sp>
        <p:nvSpPr>
          <p:cNvPr id="411" name="TextBox 410"/>
          <p:cNvSpPr txBox="1"/>
          <p:nvPr/>
        </p:nvSpPr>
        <p:spPr>
          <a:xfrm>
            <a:off x="6227614" y="4436519"/>
            <a:ext cx="81866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DDoS</a:t>
            </a:r>
          </a:p>
        </p:txBody>
      </p:sp>
      <p:sp>
        <p:nvSpPr>
          <p:cNvPr id="412" name="TextBox 411"/>
          <p:cNvSpPr txBox="1"/>
          <p:nvPr/>
        </p:nvSpPr>
        <p:spPr>
          <a:xfrm>
            <a:off x="6749811" y="2098026"/>
            <a:ext cx="71897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Mail</a:t>
            </a:r>
          </a:p>
        </p:txBody>
      </p:sp>
      <p:sp>
        <p:nvSpPr>
          <p:cNvPr id="414" name="TextBox 413"/>
          <p:cNvSpPr txBox="1"/>
          <p:nvPr/>
        </p:nvSpPr>
        <p:spPr>
          <a:xfrm>
            <a:off x="8139673" y="3674941"/>
            <a:ext cx="747408" cy="246221"/>
          </a:xfrm>
          <a:prstGeom prst="rect">
            <a:avLst/>
          </a:prstGeom>
          <a:noFill/>
        </p:spPr>
        <p:txBody>
          <a:bodyPr wrap="none" lIns="91436" tIns="45718" rIns="91436" bIns="45718" rtlCol="0">
            <a:spAutoFit/>
          </a:bodyPr>
          <a:lstStyle/>
          <a:p>
            <a:pPr algn="ctr" defTabSz="914362">
              <a:defRPr/>
            </a:pPr>
            <a:r>
              <a:rPr lang="en-US" sz="1000" b="1" kern="0" dirty="0">
                <a:solidFill>
                  <a:schemeClr val="accent6"/>
                </a:solidFill>
              </a:rPr>
              <a:t>Forti</a:t>
            </a:r>
            <a:r>
              <a:rPr lang="en-US" sz="1000" b="1" kern="0" dirty="0">
                <a:solidFill>
                  <a:srgbClr val="3C3C3C"/>
                </a:solidFill>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7"/>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7"/>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2"/>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7" y="3674941"/>
            <a:ext cx="88284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Switch</a:t>
            </a:r>
          </a:p>
        </p:txBody>
      </p:sp>
      <p:sp>
        <p:nvSpPr>
          <p:cNvPr id="430" name="TextBox 429"/>
          <p:cNvSpPr txBox="1"/>
          <p:nvPr/>
        </p:nvSpPr>
        <p:spPr>
          <a:xfrm>
            <a:off x="3366566" y="3674941"/>
            <a:ext cx="64772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AP</a:t>
            </a: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7"/>
            <a:ext cx="75467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Gate</a:t>
            </a:r>
          </a:p>
        </p:txBody>
      </p:sp>
      <p:sp>
        <p:nvSpPr>
          <p:cNvPr id="434" name="TextBox 433"/>
          <p:cNvSpPr txBox="1"/>
          <p:nvPr/>
        </p:nvSpPr>
        <p:spPr>
          <a:xfrm>
            <a:off x="228602" y="4114112"/>
            <a:ext cx="825805"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Client</a:t>
            </a:r>
          </a:p>
        </p:txBody>
      </p:sp>
      <p:sp>
        <p:nvSpPr>
          <p:cNvPr id="435" name="TextBox 434"/>
          <p:cNvSpPr txBox="1"/>
          <p:nvPr/>
        </p:nvSpPr>
        <p:spPr>
          <a:xfrm>
            <a:off x="5067993" y="871668"/>
            <a:ext cx="1031043" cy="246217"/>
          </a:xfrm>
          <a:prstGeom prst="rect">
            <a:avLst/>
          </a:prstGeom>
          <a:noFill/>
        </p:spPr>
        <p:txBody>
          <a:bodyPr wrap="none" lIns="91436" tIns="45718" rIns="91436" bIns="45718" rtlCol="0">
            <a:spAutoFit/>
          </a:bodyPr>
          <a:lstStyle/>
          <a:p>
            <a:pPr defTabSz="914362">
              <a:defRPr/>
            </a:pPr>
            <a:r>
              <a:rPr lang="en-US" sz="1000" b="1" kern="0" dirty="0" err="1" smtClean="0">
                <a:solidFill>
                  <a:schemeClr val="accent6"/>
                </a:solidFill>
              </a:rPr>
              <a:t>Forti</a:t>
            </a:r>
            <a:r>
              <a:rPr lang="en-US" sz="1000" b="1" kern="0" dirty="0" err="1" smtClean="0">
                <a:solidFill>
                  <a:srgbClr val="3C3C3C"/>
                </a:solidFill>
              </a:rPr>
              <a:t>SandBox</a:t>
            </a:r>
            <a:endParaRPr lang="en-US" sz="1000" b="1" kern="0" dirty="0">
              <a:solidFill>
                <a:srgbClr val="3C3C3C"/>
              </a:solidFill>
            </a:endParaRPr>
          </a:p>
        </p:txBody>
      </p:sp>
      <p:sp>
        <p:nvSpPr>
          <p:cNvPr id="436" name="TextBox 435"/>
          <p:cNvSpPr txBox="1"/>
          <p:nvPr/>
        </p:nvSpPr>
        <p:spPr>
          <a:xfrm>
            <a:off x="2062319" y="864451"/>
            <a:ext cx="13031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Authenticator</a:t>
            </a:r>
          </a:p>
        </p:txBody>
      </p:sp>
      <p:sp>
        <p:nvSpPr>
          <p:cNvPr id="437" name="TextBox 436"/>
          <p:cNvSpPr txBox="1"/>
          <p:nvPr/>
        </p:nvSpPr>
        <p:spPr>
          <a:xfrm>
            <a:off x="3247044" y="864451"/>
            <a:ext cx="100413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Analyzer</a:t>
            </a:r>
          </a:p>
        </p:txBody>
      </p:sp>
      <p:sp>
        <p:nvSpPr>
          <p:cNvPr id="438" name="TextBox 437"/>
          <p:cNvSpPr txBox="1"/>
          <p:nvPr/>
        </p:nvSpPr>
        <p:spPr>
          <a:xfrm>
            <a:off x="4130597" y="864451"/>
            <a:ext cx="99693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Manager</a:t>
            </a: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2"/>
            <a:ext cx="84722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Token</a:t>
            </a:r>
          </a:p>
        </p:txBody>
      </p:sp>
      <p:sp>
        <p:nvSpPr>
          <p:cNvPr id="454" name="TextBox 453"/>
          <p:cNvSpPr txBox="1"/>
          <p:nvPr/>
        </p:nvSpPr>
        <p:spPr>
          <a:xfrm>
            <a:off x="152401" y="1657351"/>
            <a:ext cx="101835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Extender</a:t>
            </a:r>
          </a:p>
        </p:txBody>
      </p:sp>
      <p:sp>
        <p:nvSpPr>
          <p:cNvPr id="456" name="TextBox 455"/>
          <p:cNvSpPr txBox="1"/>
          <p:nvPr/>
        </p:nvSpPr>
        <p:spPr>
          <a:xfrm>
            <a:off x="1020488" y="872551"/>
            <a:ext cx="83281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Cloud</a:t>
            </a: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2" y="3674941"/>
            <a:ext cx="103262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Recorder</a:t>
            </a:r>
          </a:p>
        </p:txBody>
      </p:sp>
      <p:cxnSp>
        <p:nvCxnSpPr>
          <p:cNvPr id="459" name="Straight Connector 458"/>
          <p:cNvCxnSpPr/>
          <p:nvPr/>
        </p:nvCxnSpPr>
        <p:spPr>
          <a:xfrm flipH="1" flipV="1">
            <a:off x="4647252" y="3700456"/>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8" y="4432223"/>
            <a:ext cx="94008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Camera</a:t>
            </a:r>
          </a:p>
        </p:txBody>
      </p:sp>
      <p:sp>
        <p:nvSpPr>
          <p:cNvPr id="465" name="TextBox 464"/>
          <p:cNvSpPr txBox="1"/>
          <p:nvPr/>
        </p:nvSpPr>
        <p:spPr>
          <a:xfrm>
            <a:off x="5114641" y="3674940"/>
            <a:ext cx="1096812" cy="400110"/>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Voice/</a:t>
            </a:r>
            <a:r>
              <a:rPr lang="en-US" sz="1000" b="1" kern="0" dirty="0">
                <a:solidFill>
                  <a:schemeClr val="accent6"/>
                </a:solidFill>
              </a:rPr>
              <a:t> </a:t>
            </a:r>
            <a:br>
              <a:rPr lang="en-US" sz="1000" b="1" kern="0" dirty="0">
                <a:solidFill>
                  <a:schemeClr val="accent6"/>
                </a:solidFill>
              </a:rPr>
            </a:br>
            <a:r>
              <a:rPr lang="en-US" sz="1000" b="1" kern="0" dirty="0">
                <a:solidFill>
                  <a:schemeClr val="accent6"/>
                </a:solidFill>
              </a:rPr>
              <a:t>Forti</a:t>
            </a:r>
            <a:r>
              <a:rPr lang="en-US" sz="1000" b="1" kern="0" dirty="0">
                <a:solidFill>
                  <a:srgbClr val="3C3C3C"/>
                </a:solidFill>
              </a:rPr>
              <a:t>GateVoice</a:t>
            </a:r>
          </a:p>
        </p:txBody>
      </p:sp>
      <p:sp>
        <p:nvSpPr>
          <p:cNvPr id="466" name="TextBox 465"/>
          <p:cNvSpPr txBox="1"/>
          <p:nvPr/>
        </p:nvSpPr>
        <p:spPr>
          <a:xfrm>
            <a:off x="5257801" y="4432223"/>
            <a:ext cx="77589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Fone</a:t>
            </a:r>
          </a:p>
        </p:txBody>
      </p:sp>
      <p:cxnSp>
        <p:nvCxnSpPr>
          <p:cNvPr id="467" name="Straight Connector 466"/>
          <p:cNvCxnSpPr>
            <a:endCxn id="465" idx="0"/>
          </p:cNvCxnSpPr>
          <p:nvPr/>
        </p:nvCxnSpPr>
        <p:spPr>
          <a:xfrm flipH="1" flipV="1">
            <a:off x="5663047" y="3674941"/>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3G/4G WAN</a:t>
            </a:r>
          </a:p>
        </p:txBody>
      </p:sp>
      <p:cxnSp>
        <p:nvCxnSpPr>
          <p:cNvPr id="484" name="Straight Connector 483"/>
          <p:cNvCxnSpPr/>
          <p:nvPr/>
        </p:nvCxnSpPr>
        <p:spPr>
          <a:xfrm flipV="1">
            <a:off x="5123150" y="2228529"/>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6"/>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3"/>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2"/>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1" y="4203624"/>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80" y="1028989"/>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1"/>
            <a:ext cx="85448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Cache</a:t>
            </a:r>
          </a:p>
        </p:txBody>
      </p:sp>
      <p:sp>
        <p:nvSpPr>
          <p:cNvPr id="507" name="Rounded Rectangle 506"/>
          <p:cNvSpPr/>
          <p:nvPr/>
        </p:nvSpPr>
        <p:spPr>
          <a:xfrm>
            <a:off x="1066801" y="4163775"/>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2 Factor OTP Token</a:t>
            </a:r>
          </a:p>
        </p:txBody>
      </p:sp>
      <p:sp>
        <p:nvSpPr>
          <p:cNvPr id="508" name="TextBox 507"/>
          <p:cNvSpPr txBox="1"/>
          <p:nvPr/>
        </p:nvSpPr>
        <p:spPr>
          <a:xfrm>
            <a:off x="6219385" y="106433"/>
            <a:ext cx="149464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DATA CENTER</a:t>
            </a:r>
          </a:p>
        </p:txBody>
      </p:sp>
      <p:sp>
        <p:nvSpPr>
          <p:cNvPr id="509" name="TextBox 508"/>
          <p:cNvSpPr txBox="1"/>
          <p:nvPr/>
        </p:nvSpPr>
        <p:spPr>
          <a:xfrm>
            <a:off x="2542306" y="106433"/>
            <a:ext cx="3048629"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SECURITY OPERATING CENTER</a:t>
            </a:r>
          </a:p>
        </p:txBody>
      </p:sp>
      <p:sp>
        <p:nvSpPr>
          <p:cNvPr id="510" name="TextBox 509"/>
          <p:cNvSpPr txBox="1"/>
          <p:nvPr/>
        </p:nvSpPr>
        <p:spPr>
          <a:xfrm>
            <a:off x="5411989" y="2743201"/>
            <a:ext cx="560348"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LAN</a:t>
            </a:r>
          </a:p>
        </p:txBody>
      </p:sp>
      <p:sp>
        <p:nvSpPr>
          <p:cNvPr id="511" name="TextBox 510"/>
          <p:cNvSpPr txBox="1"/>
          <p:nvPr/>
        </p:nvSpPr>
        <p:spPr>
          <a:xfrm>
            <a:off x="509331" y="4400325"/>
            <a:ext cx="895492"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MOBILE</a:t>
            </a:r>
          </a:p>
        </p:txBody>
      </p:sp>
      <p:sp>
        <p:nvSpPr>
          <p:cNvPr id="512" name="TextBox 511"/>
          <p:cNvSpPr txBox="1"/>
          <p:nvPr/>
        </p:nvSpPr>
        <p:spPr>
          <a:xfrm>
            <a:off x="381000" y="2858836"/>
            <a:ext cx="96662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REMOTE</a:t>
            </a: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Cloud based Mgmt.</a:t>
            </a:r>
          </a:p>
        </p:txBody>
      </p:sp>
      <p:sp>
        <p:nvSpPr>
          <p:cNvPr id="516" name="TextBox 515"/>
          <p:cNvSpPr txBox="1"/>
          <p:nvPr/>
        </p:nvSpPr>
        <p:spPr>
          <a:xfrm>
            <a:off x="1757230" y="1909925"/>
            <a:ext cx="7758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WAN</a:t>
            </a: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4"/>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1"/>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2"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3"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7"/>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7"/>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7"/>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7"/>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2"/>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80" y="2570136"/>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6" y="3299049"/>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8" y="3299049"/>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4"/>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8"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1" y="3303518"/>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WiFi Access</a:t>
            </a: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PBX</a:t>
            </a: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40"/>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2" y="1972224"/>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6" y="2008236"/>
            <a:ext cx="762635" cy="398621"/>
          </a:xfrm>
          <a:prstGeom prst="rect">
            <a:avLst/>
          </a:prstGeom>
        </p:spPr>
      </p:pic>
      <p:cxnSp>
        <p:nvCxnSpPr>
          <p:cNvPr id="213" name="Straight Connector 212"/>
          <p:cNvCxnSpPr/>
          <p:nvPr/>
        </p:nvCxnSpPr>
        <p:spPr>
          <a:xfrm flipH="1" flipV="1">
            <a:off x="2666020" y="1624213"/>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50" y="1918194"/>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4" name="Arc 473"/>
          <p:cNvSpPr/>
          <p:nvPr/>
        </p:nvSpPr>
        <p:spPr>
          <a:xfrm rot="19584673">
            <a:off x="688898" y="2740664"/>
            <a:ext cx="3461263" cy="759876"/>
          </a:xfrm>
          <a:prstGeom prst="arc">
            <a:avLst>
              <a:gd name="adj1" fmla="val 10898649"/>
              <a:gd name="adj2" fmla="val 21527470"/>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Remote VPN</a:t>
            </a: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Endpoint Security</a:t>
            </a: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Site-to-site VPN</a:t>
            </a: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WiFi Access</a:t>
            </a:r>
          </a:p>
        </p:txBody>
      </p:sp>
      <p:sp>
        <p:nvSpPr>
          <p:cNvPr id="524" name="Rounded Rectangle 523"/>
          <p:cNvSpPr/>
          <p:nvPr/>
        </p:nvSpPr>
        <p:spPr>
          <a:xfrm>
            <a:off x="1524001" y="224671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Link Load Balancer</a:t>
            </a:r>
          </a:p>
        </p:txBody>
      </p:sp>
      <p:grpSp>
        <p:nvGrpSpPr>
          <p:cNvPr id="537" name="Group 536"/>
          <p:cNvGrpSpPr/>
          <p:nvPr/>
        </p:nvGrpSpPr>
        <p:grpSpPr>
          <a:xfrm>
            <a:off x="7793665" y="410875"/>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8"/>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5" y="238511"/>
            <a:ext cx="840269"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DB Servers</a:t>
            </a:r>
          </a:p>
        </p:txBody>
      </p:sp>
      <p:grpSp>
        <p:nvGrpSpPr>
          <p:cNvPr id="236" name="Group 235"/>
          <p:cNvGrpSpPr/>
          <p:nvPr/>
        </p:nvGrpSpPr>
        <p:grpSpPr>
          <a:xfrm>
            <a:off x="7793665" y="1700992"/>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9"/>
            <a:ext cx="890300"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App Servers</a:t>
            </a:r>
          </a:p>
        </p:txBody>
      </p:sp>
      <p:sp>
        <p:nvSpPr>
          <p:cNvPr id="241" name="TextBox 240"/>
          <p:cNvSpPr txBox="1"/>
          <p:nvPr/>
        </p:nvSpPr>
        <p:spPr>
          <a:xfrm>
            <a:off x="8023523" y="1552323"/>
            <a:ext cx="897251"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Mail Servers</a:t>
            </a:r>
          </a:p>
        </p:txBody>
      </p:sp>
      <p:grpSp>
        <p:nvGrpSpPr>
          <p:cNvPr id="242" name="Group 241"/>
          <p:cNvGrpSpPr/>
          <p:nvPr/>
        </p:nvGrpSpPr>
        <p:grpSpPr>
          <a:xfrm>
            <a:off x="7793665" y="4121747"/>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7"/>
            <a:ext cx="925804"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3"/>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9"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1"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3"/>
            <a:ext cx="74020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3" y="3315442"/>
            <a:ext cx="762635" cy="398621"/>
          </a:xfrm>
          <a:prstGeom prst="rect">
            <a:avLst/>
          </a:prstGeom>
        </p:spPr>
      </p:pic>
      <p:sp>
        <p:nvSpPr>
          <p:cNvPr id="259" name="Rounded Rectangle 258"/>
          <p:cNvSpPr/>
          <p:nvPr/>
        </p:nvSpPr>
        <p:spPr>
          <a:xfrm>
            <a:off x="6222917" y="313213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Failopen</a:t>
            </a:r>
          </a:p>
          <a:p>
            <a:pPr algn="ctr" defTabSz="914362">
              <a:defRPr/>
            </a:pPr>
            <a:r>
              <a:rPr lang="en-US" sz="900" b="1" kern="0" dirty="0">
                <a:solidFill>
                  <a:sysClr val="window" lastClr="FFFFFF"/>
                </a:solidFill>
                <a:latin typeface="Calibri"/>
              </a:rPr>
              <a:t>Device</a:t>
            </a:r>
          </a:p>
        </p:txBody>
      </p:sp>
      <p:cxnSp>
        <p:nvCxnSpPr>
          <p:cNvPr id="261" name="Straight Connector 260"/>
          <p:cNvCxnSpPr/>
          <p:nvPr/>
        </p:nvCxnSpPr>
        <p:spPr>
          <a:xfrm flipV="1">
            <a:off x="6534057" y="3652121"/>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4" y="3680995"/>
            <a:ext cx="87571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Bridge</a:t>
            </a:r>
          </a:p>
        </p:txBody>
      </p: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File Analysis</a:t>
            </a: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User ID Mgmt.</a:t>
            </a: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Log &amp; report</a:t>
            </a: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Device mgmt.</a:t>
            </a:r>
          </a:p>
        </p:txBody>
      </p:sp>
      <p:sp>
        <p:nvSpPr>
          <p:cNvPr id="305" name="TextBox 304"/>
          <p:cNvSpPr txBox="1"/>
          <p:nvPr/>
        </p:nvSpPr>
        <p:spPr>
          <a:xfrm>
            <a:off x="4350611" y="1574572"/>
            <a:ext cx="845608" cy="246221"/>
          </a:xfrm>
          <a:prstGeom prst="rect">
            <a:avLst/>
          </a:prstGeom>
          <a:noFill/>
        </p:spPr>
        <p:txBody>
          <a:bodyPr wrap="squar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531011" y="4129877"/>
            <a:ext cx="345833" cy="249324"/>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301554"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6256857" y="3988463"/>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3384290" y="3895864"/>
            <a:ext cx="176039" cy="16995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494374" y="3726824"/>
            <a:ext cx="351019" cy="246601"/>
          </a:xfrm>
          <a:prstGeom prst="rect">
            <a:avLst/>
          </a:prstGeom>
        </p:spPr>
      </p:pic>
      <p:sp>
        <p:nvSpPr>
          <p:cNvPr id="403" name="TextBox 402"/>
          <p:cNvSpPr txBox="1"/>
          <p:nvPr/>
        </p:nvSpPr>
        <p:spPr>
          <a:xfrm>
            <a:off x="6793092" y="1015486"/>
            <a:ext cx="65479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DB</a:t>
            </a: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4" y="1421670"/>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24x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2 x GE SFP DMZ slots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3" name="Oval 22"/>
          <p:cNvSpPr/>
          <p:nvPr/>
        </p:nvSpPr>
        <p:spPr bwMode="auto">
          <a:xfrm>
            <a:off x="1185176"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4" name="Oval 23"/>
          <p:cNvSpPr/>
          <p:nvPr/>
        </p:nvSpPr>
        <p:spPr bwMode="auto">
          <a:xfrm>
            <a:off x="2113528"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6" name="Oval 25"/>
          <p:cNvSpPr/>
          <p:nvPr/>
        </p:nvSpPr>
        <p:spPr bwMode="auto">
          <a:xfrm>
            <a:off x="4837005"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3" y="4062941"/>
            <a:ext cx="505867" cy="503339"/>
          </a:xfrm>
          <a:prstGeom prst="rect">
            <a:avLst/>
          </a:prstGeom>
        </p:spPr>
      </p:pic>
      <p:pic>
        <p:nvPicPr>
          <p:cNvPr id="30" name="Picture 29"/>
          <p:cNvPicPr>
            <a:picLocks noChangeAspect="1"/>
          </p:cNvPicPr>
          <p:nvPr/>
        </p:nvPicPr>
        <p:blipFill>
          <a:blip r:embed="rId11"/>
          <a:stretch>
            <a:fillRect/>
          </a:stretch>
        </p:blipFill>
        <p:spPr>
          <a:xfrm>
            <a:off x="6703208" y="4104601"/>
            <a:ext cx="468167" cy="438533"/>
          </a:xfrm>
          <a:prstGeom prst="rect">
            <a:avLst/>
          </a:prstGeom>
        </p:spPr>
      </p:pic>
      <p:pic>
        <p:nvPicPr>
          <p:cNvPr id="31" name="Picture 30"/>
          <p:cNvPicPr>
            <a:picLocks noChangeAspect="1"/>
          </p:cNvPicPr>
          <p:nvPr/>
        </p:nvPicPr>
        <p:blipFill>
          <a:blip r:embed="rId12"/>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1" y="1080720"/>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72x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4 x GE SFP DMZ slots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2" name="Oval 21"/>
          <p:cNvSpPr/>
          <p:nvPr/>
        </p:nvSpPr>
        <p:spPr bwMode="auto">
          <a:xfrm>
            <a:off x="1057462"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3826883"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3" y="4062941"/>
            <a:ext cx="505867" cy="503339"/>
          </a:xfrm>
          <a:prstGeom prst="rect">
            <a:avLst/>
          </a:prstGeom>
        </p:spPr>
      </p:pic>
      <p:pic>
        <p:nvPicPr>
          <p:cNvPr id="29" name="Picture 28"/>
          <p:cNvPicPr>
            <a:picLocks noChangeAspect="1"/>
          </p:cNvPicPr>
          <p:nvPr/>
        </p:nvPicPr>
        <p:blipFill>
          <a:blip r:embed="rId11"/>
          <a:stretch>
            <a:fillRect/>
          </a:stretch>
        </p:blipFill>
        <p:spPr>
          <a:xfrm>
            <a:off x="6703208" y="4104601"/>
            <a:ext cx="468167" cy="438533"/>
          </a:xfrm>
          <a:prstGeom prst="rect">
            <a:avLst/>
          </a:prstGeom>
        </p:spPr>
      </p:pic>
      <p:pic>
        <p:nvPicPr>
          <p:cNvPr id="30" name="Picture 29"/>
          <p:cNvPicPr>
            <a:picLocks noChangeAspect="1"/>
          </p:cNvPicPr>
          <p:nvPr/>
        </p:nvPicPr>
        <p:blipFill>
          <a:blip r:embed="rId12"/>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2" name="Picture 41"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GR-30D+Top+Fac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361448" y="911899"/>
            <a:ext cx="826903" cy="1480760"/>
          </a:xfrm>
          <a:prstGeom prst="rect">
            <a:avLst/>
          </a:prstGeom>
        </p:spPr>
      </p:pic>
      <p:pic>
        <p:nvPicPr>
          <p:cNvPr id="9" name="Picture 8" descr="FGR-30D+Front+Face.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55819" y="841943"/>
            <a:ext cx="816116" cy="1959829"/>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525827308"/>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900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70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smtClean="0"/>
              <a:t>2x </a:t>
            </a:r>
            <a:r>
              <a:rPr lang="en-US" sz="1000" b="1" dirty="0"/>
              <a:t>GE </a:t>
            </a:r>
            <a:r>
              <a:rPr lang="en-US" sz="1000" b="1" dirty="0" smtClean="0"/>
              <a:t>SFP Slots</a:t>
            </a:r>
            <a:endParaRPr lang="en-US" sz="1000" b="1" dirty="0"/>
          </a:p>
          <a:p>
            <a:pPr marL="343033" indent="-343033" defTabSz="914379">
              <a:spcBef>
                <a:spcPct val="20000"/>
              </a:spcBef>
              <a:buClr>
                <a:schemeClr val="accent6"/>
              </a:buClr>
              <a:buFont typeface="+mj-ea"/>
              <a:buAutoNum type="circleNumDbPlain"/>
            </a:pPr>
            <a:r>
              <a:rPr lang="en-US" sz="1000" b="1" dirty="0"/>
              <a:t>2</a:t>
            </a:r>
            <a:r>
              <a:rPr lang="en-US" sz="1000" b="1" dirty="0" smtClean="0"/>
              <a:t>x </a:t>
            </a:r>
            <a:r>
              <a:rPr lang="en-US" sz="1000" b="1" dirty="0"/>
              <a:t>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bwMode="auto">
          <a:xfrm>
            <a:off x="2194606" y="154133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188606"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2</a:t>
            </a:r>
            <a:endParaRPr lang="en-US" sz="1100" dirty="0">
              <a:solidFill>
                <a:schemeClr val="bg1"/>
              </a:solidFill>
              <a:latin typeface="Arial" charset="0"/>
            </a:endParaRPr>
          </a:p>
        </p:txBody>
      </p:sp>
      <p:sp>
        <p:nvSpPr>
          <p:cNvPr id="24" name="Oval 23"/>
          <p:cNvSpPr/>
          <p:nvPr/>
        </p:nvSpPr>
        <p:spPr bwMode="auto">
          <a:xfrm>
            <a:off x="3686640" y="14626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3</a:t>
            </a:r>
            <a:endParaRPr lang="en-US" sz="1100" dirty="0">
              <a:solidFill>
                <a:schemeClr val="bg1"/>
              </a:solidFill>
              <a:latin typeface="Arial" charset="0"/>
            </a:endParaRPr>
          </a:p>
        </p:txBody>
      </p:sp>
      <p:pic>
        <p:nvPicPr>
          <p:cNvPr id="27" name="Picture 26"/>
          <p:cNvPicPr>
            <a:picLocks noChangeAspect="1"/>
          </p:cNvPicPr>
          <p:nvPr/>
        </p:nvPicPr>
        <p:blipFill>
          <a:blip r:embed="rId6"/>
          <a:stretch>
            <a:fillRect/>
          </a:stretch>
        </p:blipFill>
        <p:spPr>
          <a:xfrm>
            <a:off x="3787414" y="100572"/>
            <a:ext cx="533400" cy="533400"/>
          </a:xfrm>
          <a:prstGeom prst="rect">
            <a:avLst/>
          </a:prstGeom>
        </p:spPr>
      </p:pic>
    </p:spTree>
    <p:extLst>
      <p:ext uri="{BB962C8B-B14F-4D97-AF65-F5344CB8AC3E}">
        <p14:creationId xmlns:p14="http://schemas.microsoft.com/office/powerpoint/2010/main" val="170361016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R-35D+Ports.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17565" y="1506025"/>
            <a:ext cx="2115037" cy="676222"/>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Rugged-35D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4174950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550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a:t>
            </a:r>
            <a:r>
              <a:rPr lang="en-US" sz="1000" b="1" dirty="0" smtClean="0"/>
              <a:t>x </a:t>
            </a:r>
            <a:r>
              <a:rPr lang="en-US" sz="1000" b="1" dirty="0"/>
              <a:t>GE RJ45 </a:t>
            </a:r>
            <a:r>
              <a:rPr lang="en-US" sz="1000" b="1" dirty="0" smtClean="0"/>
              <a:t>Ports</a:t>
            </a:r>
            <a:endParaRPr lang="en-US" sz="1000" b="1"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9" name="Oval 28"/>
          <p:cNvSpPr/>
          <p:nvPr/>
        </p:nvSpPr>
        <p:spPr bwMode="auto">
          <a:xfrm>
            <a:off x="3309795" y="194631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5"/>
          <a:stretch>
            <a:fillRect/>
          </a:stretch>
        </p:blipFill>
        <p:spPr>
          <a:xfrm>
            <a:off x="3787414" y="100572"/>
            <a:ext cx="533400" cy="533400"/>
          </a:xfrm>
          <a:prstGeom prst="rect">
            <a:avLst/>
          </a:prstGeom>
        </p:spPr>
      </p:pic>
    </p:spTree>
    <p:extLst>
      <p:ext uri="{BB962C8B-B14F-4D97-AF65-F5344CB8AC3E}">
        <p14:creationId xmlns:p14="http://schemas.microsoft.com/office/powerpoint/2010/main" val="704781129"/>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5"/>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2x Shared Media Pairs</a:t>
            </a:r>
          </a:p>
          <a:p>
            <a:pPr marL="343033" indent="-343033" defTabSz="914379">
              <a:spcBef>
                <a:spcPct val="20000"/>
              </a:spcBef>
              <a:buClr>
                <a:schemeClr val="accent6"/>
              </a:buClr>
              <a:buFont typeface="+mj-ea"/>
              <a:buAutoNum type="circleNumDbPlain"/>
            </a:pPr>
            <a:r>
              <a:rPr lang="en-US" sz="1000" b="1" dirty="0"/>
              <a:t>1x 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2"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9" name="Oval 28"/>
          <p:cNvSpPr/>
          <p:nvPr/>
        </p:nvSpPr>
        <p:spPr bwMode="auto">
          <a:xfrm>
            <a:off x="2814814"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887348"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1"/>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1" y="947983"/>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DB9 Serial Interface/Console </a:t>
            </a:r>
          </a:p>
          <a:p>
            <a:pPr marL="343033" indent="-343033" defTabSz="914379">
              <a:spcBef>
                <a:spcPct val="20000"/>
              </a:spcBef>
              <a:buClr>
                <a:schemeClr val="accent6"/>
              </a:buClr>
              <a:buFont typeface="+mj-ea"/>
              <a:buAutoNum type="circleNumDbPlain"/>
            </a:pPr>
            <a:r>
              <a:rPr lang="en-US" sz="1000" b="1" dirty="0"/>
              <a:t>2x GE SFP Slots </a:t>
            </a:r>
          </a:p>
          <a:p>
            <a:pPr marL="343033" indent="-343033" defTabSz="914379">
              <a:spcBef>
                <a:spcPct val="20000"/>
              </a:spcBef>
              <a:buClr>
                <a:schemeClr val="accent6"/>
              </a:buClr>
              <a:buFont typeface="+mj-ea"/>
              <a:buAutoNum type="circleNumDbPlain"/>
            </a:pPr>
            <a:r>
              <a:rPr lang="en-US" sz="1000" b="1" dirty="0"/>
              <a:t>1x GE RJ45 Bypass Pair </a:t>
            </a:r>
          </a:p>
          <a:p>
            <a:pPr marL="343033" indent="-343033" defTabSz="914379">
              <a:spcBef>
                <a:spcPct val="20000"/>
              </a:spcBef>
              <a:buClr>
                <a:schemeClr val="accent6"/>
              </a:buClr>
              <a:buFont typeface="+mj-ea"/>
              <a:buAutoNum type="circleNumDbPlain"/>
            </a:pPr>
            <a:r>
              <a:rPr lang="en-US" sz="1000" b="1" dirty="0"/>
              <a:t>3x GE RJ45 ports </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sp>
        <p:nvSpPr>
          <p:cNvPr id="26" name="Oval 25"/>
          <p:cNvSpPr/>
          <p:nvPr/>
        </p:nvSpPr>
        <p:spPr bwMode="auto">
          <a:xfrm>
            <a:off x="2541148"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9" name="Oval 28"/>
          <p:cNvSpPr/>
          <p:nvPr/>
        </p:nvSpPr>
        <p:spPr bwMode="auto">
          <a:xfrm>
            <a:off x="1417813"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2067014" y="14038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3159216"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2"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1"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2"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3"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5"/>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2"/>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2" y="3684412"/>
            <a:ext cx="2384859" cy="556467"/>
          </a:xfrm>
          <a:prstGeom prst="rect">
            <a:avLst/>
          </a:prstGeom>
        </p:spPr>
      </p:pic>
      <p:grpSp>
        <p:nvGrpSpPr>
          <p:cNvPr id="8" name="Group 7"/>
          <p:cNvGrpSpPr/>
          <p:nvPr/>
        </p:nvGrpSpPr>
        <p:grpSpPr>
          <a:xfrm>
            <a:off x="448253"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4"/>
            <a:ext cx="1513534" cy="2593001"/>
          </a:xfrm>
          <a:prstGeom prst="rect">
            <a:avLst/>
          </a:prstGeom>
        </p:spPr>
        <p:txBody>
          <a:bodyPr wrap="square" lIns="91436" tIns="45718" rIns="91436" bIns="45718">
            <a:spAutoFit/>
          </a:bodyPr>
          <a:lstStyle/>
          <a:p>
            <a:pPr marL="285738" indent="-285738">
              <a:spcBef>
                <a:spcPts val="300"/>
              </a:spcBef>
              <a:buSzPct val="100000"/>
              <a:buBlip>
                <a:blip r:embed="rId9"/>
              </a:buBlip>
            </a:pPr>
            <a:r>
              <a:rPr lang="en-US" b="1" dirty="0">
                <a:ea typeface="Helvetica 55 Roman" charset="0"/>
                <a:cs typeface="Arial Narrow"/>
              </a:rPr>
              <a:t>FG-900D</a:t>
            </a:r>
          </a:p>
          <a:p>
            <a:pPr marL="285738" indent="-285738">
              <a:spcBef>
                <a:spcPts val="300"/>
              </a:spcBef>
              <a:buSzPct val="100000"/>
              <a:buBlip>
                <a:blip r:embed="rId9"/>
              </a:buBlip>
            </a:pPr>
            <a:r>
              <a:rPr lang="en-US" b="1" dirty="0">
                <a:ea typeface="Helvetica 55 Roman" charset="0"/>
                <a:cs typeface="Arial Narrow"/>
              </a:rPr>
              <a:t>FG-800D</a:t>
            </a:r>
          </a:p>
          <a:p>
            <a:pPr marL="285738" indent="-285738">
              <a:spcBef>
                <a:spcPts val="300"/>
              </a:spcBef>
              <a:buSzPct val="100000"/>
              <a:buBlip>
                <a:blip r:embed="rId9"/>
              </a:buBlip>
            </a:pPr>
            <a:r>
              <a:rPr lang="en-US" b="1" dirty="0">
                <a:ea typeface="Helvetica 55 Roman" charset="0"/>
                <a:cs typeface="Arial Narrow"/>
              </a:rPr>
              <a:t>FG-600D</a:t>
            </a:r>
          </a:p>
          <a:p>
            <a:pPr marL="285738" indent="-285738">
              <a:spcBef>
                <a:spcPts val="300"/>
              </a:spcBef>
              <a:buSzPct val="100000"/>
              <a:buBlip>
                <a:blip r:embed="rId9"/>
              </a:buBlip>
            </a:pPr>
            <a:r>
              <a:rPr lang="en-US" b="1" dirty="0">
                <a:ea typeface="Helvetica 55 Roman" charset="0"/>
                <a:cs typeface="Arial Narrow"/>
              </a:rPr>
              <a:t>FG-500D</a:t>
            </a:r>
          </a:p>
          <a:p>
            <a:pPr marL="285738" indent="-285738">
              <a:spcBef>
                <a:spcPts val="300"/>
              </a:spcBef>
              <a:buSzPct val="100000"/>
              <a:buBlip>
                <a:blip r:embed="rId9"/>
              </a:buBlip>
            </a:pPr>
            <a:r>
              <a:rPr lang="en-US" b="1" dirty="0">
                <a:ea typeface="Helvetica 55 Roman" charset="0"/>
                <a:cs typeface="Arial Narrow"/>
              </a:rPr>
              <a:t>FG-400D</a:t>
            </a:r>
          </a:p>
          <a:p>
            <a:pPr marL="285738" indent="-285738">
              <a:spcBef>
                <a:spcPts val="300"/>
              </a:spcBef>
              <a:buSzPct val="100000"/>
              <a:buBlip>
                <a:blip r:embed="rId9"/>
              </a:buBlip>
            </a:pPr>
            <a:r>
              <a:rPr lang="en-US" b="1" dirty="0">
                <a:ea typeface="Helvetica 55 Roman" charset="0"/>
                <a:cs typeface="Arial Narrow"/>
              </a:rPr>
              <a:t>FG-300D</a:t>
            </a:r>
            <a:endParaRPr lang="en-US" b="1" dirty="0">
              <a:cs typeface="Arial Narrow"/>
            </a:endParaRPr>
          </a:p>
          <a:p>
            <a:pPr marL="285738" indent="-285738">
              <a:spcBef>
                <a:spcPts val="300"/>
              </a:spcBef>
              <a:buSzPct val="100000"/>
              <a:buBlip>
                <a:blip r:embed="rId9"/>
              </a:buBlip>
            </a:pPr>
            <a:r>
              <a:rPr lang="en-US" b="1" dirty="0">
                <a:cs typeface="Arial Narrow"/>
              </a:rPr>
              <a:t>FG-200D Series</a:t>
            </a:r>
          </a:p>
          <a:p>
            <a:pPr marL="285738" indent="-285738">
              <a:spcBef>
                <a:spcPts val="6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3" y="2764456"/>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2"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1"/>
          <a:ext cx="4143574" cy="237363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7"/>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95" name="Shape 242"/>
          <p:cNvGrpSpPr/>
          <p:nvPr/>
        </p:nvGrpSpPr>
        <p:grpSpPr>
          <a:xfrm>
            <a:off x="6815475" y="4229154"/>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98" name="Shape 245"/>
          <p:cNvGrpSpPr/>
          <p:nvPr/>
        </p:nvGrpSpPr>
        <p:grpSpPr>
          <a:xfrm>
            <a:off x="5991155" y="4229357"/>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1" name="Shape 248"/>
          <p:cNvGrpSpPr/>
          <p:nvPr/>
        </p:nvGrpSpPr>
        <p:grpSpPr>
          <a:xfrm>
            <a:off x="8383560" y="4229154"/>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7" name="Shape 254"/>
          <p:cNvGrpSpPr/>
          <p:nvPr/>
        </p:nvGrpSpPr>
        <p:grpSpPr>
          <a:xfrm>
            <a:off x="7945963"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6"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9"/>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3" y="2005183"/>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1" y="1779091"/>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1"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76135" cy="219275"/>
          </a:xfrm>
          <a:prstGeom prst="rect">
            <a:avLst/>
          </a:prstGeom>
        </p:spPr>
        <p:txBody>
          <a:bodyPr wrap="none" lIns="91436" tIns="45718" rIns="91436" bIns="45718">
            <a:spAutoFit/>
          </a:bodyPr>
          <a:lstStyle/>
          <a:p>
            <a:r>
              <a:rPr lang="en-US" sz="800" i="1" dirty="0"/>
              <a:t>* Based on 1518 bytes</a:t>
            </a:r>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539674502"/>
              </p:ext>
            </p:extLst>
          </p:nvPr>
        </p:nvGraphicFramePr>
        <p:xfrm>
          <a:off x="252002"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617220">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5"/>
            <a:ext cx="4320000" cy="1720261"/>
          </a:xfrm>
          <a:prstGeom prst="rect">
            <a:avLst/>
          </a:prstGeom>
        </p:spPr>
      </p:pic>
      <p:sp>
        <p:nvSpPr>
          <p:cNvPr id="1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Interface Port</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33" indent="-343033" defTabSz="914379">
              <a:spcBef>
                <a:spcPct val="20000"/>
              </a:spcBef>
              <a:buClr>
                <a:schemeClr val="accent6"/>
              </a:buClr>
              <a:buFont typeface="+mj-ea"/>
              <a:buAutoNum type="circleNumDbPlain"/>
            </a:pPr>
            <a:r>
              <a:rPr lang="en-US" sz="1000" b="1" dirty="0"/>
              <a:t>2x GE RJ45 HA Interface Port</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2x Shared Media interface Pairs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9"/>
          <a:stretch>
            <a:fillRect/>
          </a:stretch>
        </p:blipFill>
        <p:spPr>
          <a:xfrm>
            <a:off x="7396793" y="4062941"/>
            <a:ext cx="505867" cy="503339"/>
          </a:xfrm>
          <a:prstGeom prst="rect">
            <a:avLst/>
          </a:prstGeom>
        </p:spPr>
      </p:pic>
      <p:pic>
        <p:nvPicPr>
          <p:cNvPr id="22" name="Picture 21"/>
          <p:cNvPicPr>
            <a:picLocks noChangeAspect="1"/>
          </p:cNvPicPr>
          <p:nvPr/>
        </p:nvPicPr>
        <p:blipFill>
          <a:blip r:embed="rId10"/>
          <a:stretch>
            <a:fillRect/>
          </a:stretch>
        </p:blipFill>
        <p:spPr>
          <a:xfrm>
            <a:off x="6703208" y="4104601"/>
            <a:ext cx="468167" cy="438533"/>
          </a:xfrm>
          <a:prstGeom prst="rect">
            <a:avLst/>
          </a:prstGeom>
        </p:spPr>
      </p:pic>
      <p:pic>
        <p:nvPicPr>
          <p:cNvPr id="23" name="Picture 22"/>
          <p:cNvPicPr>
            <a:picLocks noChangeAspect="1"/>
          </p:cNvPicPr>
          <p:nvPr/>
        </p:nvPicPr>
        <p:blipFill>
          <a:blip r:embed="rId11"/>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3"/>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8" name="Rounded Rectangle 2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smtClean="0">
                <a:solidFill>
                  <a:schemeClr val="bg1">
                    <a:lumMod val="50000"/>
                  </a:schemeClr>
                </a:solidFill>
              </a:rPr>
              <a:t>DEFW / NGFW </a:t>
            </a:r>
            <a:endParaRPr lang="en-US" sz="1000" dirty="0">
              <a:solidFill>
                <a:schemeClr val="bg1">
                  <a:lumMod val="50000"/>
                </a:schemeClr>
              </a:solidFill>
            </a:endParaRPr>
          </a:p>
        </p:txBody>
      </p:sp>
      <p:pic>
        <p:nvPicPr>
          <p:cNvPr id="33" name="Picture 3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5" name="Picture 34"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39977"/>
          <a:lstStyle/>
          <a:p>
            <a:pPr>
              <a:buClr>
                <a:schemeClr val="accent6"/>
              </a:buClr>
            </a:pPr>
            <a:r>
              <a:rPr lang="en-US" sz="2000" dirty="0"/>
              <a:t>FortiGate/FortiWiFi</a:t>
            </a:r>
          </a:p>
          <a:p>
            <a:pPr>
              <a:buClr>
                <a:schemeClr val="accent6"/>
              </a:buClr>
            </a:pPr>
            <a:r>
              <a:rPr lang="en-US" sz="2000" dirty="0"/>
              <a:t>FortiAP</a:t>
            </a:r>
          </a:p>
          <a:p>
            <a:pPr>
              <a:buClr>
                <a:schemeClr val="accent6"/>
              </a:buClr>
            </a:pPr>
            <a:r>
              <a:rPr lang="en-US" sz="2000" dirty="0"/>
              <a:t>FortiSwitch</a:t>
            </a:r>
          </a:p>
          <a:p>
            <a:pPr>
              <a:buClr>
                <a:schemeClr val="accent6"/>
              </a:buClr>
            </a:pPr>
            <a:r>
              <a:rPr lang="en-US" sz="2000" dirty="0"/>
              <a:t>FortiClient</a:t>
            </a:r>
          </a:p>
          <a:p>
            <a:pPr>
              <a:buClr>
                <a:schemeClr val="accent6"/>
              </a:buClr>
            </a:pPr>
            <a:r>
              <a:rPr lang="en-US" sz="2000" dirty="0"/>
              <a:t>FortiToken</a:t>
            </a:r>
          </a:p>
          <a:p>
            <a:pPr>
              <a:buClr>
                <a:schemeClr val="accent6"/>
              </a:buClr>
            </a:pPr>
            <a:r>
              <a:rPr lang="en-US" sz="2000" dirty="0"/>
              <a:t>FortiAnalyzer</a:t>
            </a:r>
          </a:p>
          <a:p>
            <a:pPr>
              <a:buClr>
                <a:schemeClr val="accent6"/>
              </a:buClr>
            </a:pPr>
            <a:r>
              <a:rPr lang="en-US" sz="2000" dirty="0"/>
              <a:t>FortiManager</a:t>
            </a:r>
          </a:p>
          <a:p>
            <a:pPr>
              <a:buClr>
                <a:schemeClr val="accent6"/>
              </a:buClr>
            </a:pPr>
            <a:r>
              <a:rPr lang="en-US" sz="2000" dirty="0" err="1"/>
              <a:t>FortiMonitor</a:t>
            </a:r>
            <a:endParaRPr lang="en-US" sz="2000" dirty="0"/>
          </a:p>
          <a:p>
            <a:pPr>
              <a:buClr>
                <a:schemeClr val="accent6"/>
              </a:buClr>
            </a:pPr>
            <a:r>
              <a:rPr lang="en-US" sz="2000" dirty="0"/>
              <a:t>FortiAuthenticator</a:t>
            </a:r>
          </a:p>
          <a:p>
            <a:pPr>
              <a:buClr>
                <a:schemeClr val="accent6"/>
              </a:buClr>
            </a:pPr>
            <a:r>
              <a:rPr lang="en-US" sz="2000" dirty="0"/>
              <a:t>FortiDDoS</a:t>
            </a:r>
          </a:p>
          <a:p>
            <a:pPr>
              <a:buClr>
                <a:schemeClr val="accent6"/>
              </a:buClr>
            </a:pPr>
            <a:r>
              <a:rPr lang="en-US" sz="2000" dirty="0"/>
              <a:t>FortiMail</a:t>
            </a:r>
          </a:p>
          <a:p>
            <a:pPr>
              <a:buClr>
                <a:schemeClr val="accent6"/>
              </a:buClr>
            </a:pPr>
            <a:r>
              <a:rPr lang="en-US" sz="2000" dirty="0"/>
              <a:t>FortiWeb</a:t>
            </a:r>
          </a:p>
          <a:p>
            <a:pPr>
              <a:buClr>
                <a:schemeClr val="accent6"/>
              </a:buClr>
            </a:pPr>
            <a:r>
              <a:rPr lang="en-US" sz="2000" dirty="0"/>
              <a:t>FortiSandbox</a:t>
            </a:r>
          </a:p>
          <a:p>
            <a:pPr>
              <a:buClr>
                <a:schemeClr val="accent6"/>
              </a:buClr>
            </a:pPr>
            <a:r>
              <a:rPr lang="en-US" sz="2000" dirty="0"/>
              <a:t>FortiDB</a:t>
            </a:r>
          </a:p>
          <a:p>
            <a:pPr>
              <a:buClr>
                <a:schemeClr val="accent6"/>
              </a:buClr>
            </a:pPr>
            <a:r>
              <a:rPr lang="en-US" sz="2000" dirty="0"/>
              <a:t>FortiADC</a:t>
            </a:r>
          </a:p>
          <a:p>
            <a:pPr>
              <a:buClr>
                <a:schemeClr val="accent6"/>
              </a:buClr>
            </a:pPr>
            <a:r>
              <a:rPr lang="en-US" sz="2000" dirty="0"/>
              <a:t>FortiWAN</a:t>
            </a:r>
          </a:p>
          <a:p>
            <a:pPr>
              <a:buClr>
                <a:schemeClr val="accent6"/>
              </a:buClr>
            </a:pPr>
            <a:r>
              <a:rPr lang="en-US" sz="2000" dirty="0"/>
              <a:t>FortiCache</a:t>
            </a:r>
          </a:p>
          <a:p>
            <a:pPr>
              <a:buClr>
                <a:schemeClr val="accent6"/>
              </a:buClr>
            </a:pPr>
            <a:r>
              <a:rPr lang="en-US" sz="2000" dirty="0"/>
              <a:t>FortiRecorder &amp; FortiCamera</a:t>
            </a:r>
          </a:p>
          <a:p>
            <a:pPr>
              <a:buClr>
                <a:schemeClr val="accent6"/>
              </a:buClr>
            </a:pPr>
            <a:r>
              <a:rPr lang="en-US" sz="2000" dirty="0"/>
              <a:t>FortiBridge</a:t>
            </a:r>
          </a:p>
          <a:p>
            <a:pPr>
              <a:buClr>
                <a:schemeClr val="accent6"/>
              </a:buClr>
            </a:pPr>
            <a:r>
              <a:rPr lang="en-US" sz="2000" dirty="0"/>
              <a:t>FortiTester</a:t>
            </a:r>
          </a:p>
          <a:p>
            <a:pPr marL="0" indent="0">
              <a:buNone/>
            </a:pPr>
            <a:endParaRPr lang="en-US" sz="2000" dirty="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36x GE RJ45 Switch Ports</a:t>
            </a:r>
          </a:p>
          <a:p>
            <a:pPr marL="343033" indent="-343033" defTabSz="914379">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7"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0" name="TextBox 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8"/>
          <a:stretch>
            <a:fillRect/>
          </a:stretch>
        </p:blipFill>
        <p:spPr>
          <a:xfrm>
            <a:off x="7396793" y="4062941"/>
            <a:ext cx="505867" cy="503339"/>
          </a:xfrm>
          <a:prstGeom prst="rect">
            <a:avLst/>
          </a:prstGeom>
        </p:spPr>
      </p:pic>
      <p:pic>
        <p:nvPicPr>
          <p:cNvPr id="21" name="Picture 20"/>
          <p:cNvPicPr>
            <a:picLocks noChangeAspect="1"/>
          </p:cNvPicPr>
          <p:nvPr/>
        </p:nvPicPr>
        <p:blipFill>
          <a:blip r:embed="rId9"/>
          <a:stretch>
            <a:fillRect/>
          </a:stretch>
        </p:blipFill>
        <p:spPr>
          <a:xfrm>
            <a:off x="6703208" y="4104601"/>
            <a:ext cx="468167" cy="438533"/>
          </a:xfrm>
          <a:prstGeom prst="rect">
            <a:avLst/>
          </a:prstGeom>
        </p:spPr>
      </p:pic>
      <p:pic>
        <p:nvPicPr>
          <p:cNvPr id="22" name="Picture 21"/>
          <p:cNvPicPr>
            <a:picLocks noChangeAspect="1"/>
          </p:cNvPicPr>
          <p:nvPr/>
        </p:nvPicPr>
        <p:blipFill>
          <a:blip r:embed="rId10"/>
          <a:stretch>
            <a:fillRect/>
          </a:stretch>
        </p:blipFill>
        <p:spPr>
          <a:xfrm>
            <a:off x="8097409" y="4111845"/>
            <a:ext cx="613216" cy="427264"/>
          </a:xfrm>
          <a:prstGeom prst="rect">
            <a:avLst/>
          </a:prstGeom>
        </p:spPr>
      </p:pic>
      <p:grpSp>
        <p:nvGrpSpPr>
          <p:cNvPr id="23" name="Group 22"/>
          <p:cNvGrpSpPr/>
          <p:nvPr/>
        </p:nvGrpSpPr>
        <p:grpSpPr>
          <a:xfrm>
            <a:off x="5984936" y="4091312"/>
            <a:ext cx="482083" cy="459205"/>
            <a:chOff x="5818638" y="4203821"/>
            <a:chExt cx="467667" cy="445474"/>
          </a:xfrm>
        </p:grpSpPr>
        <p:pic>
          <p:nvPicPr>
            <p:cNvPr id="24" name="Picture 2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2"/>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7" name="Rounded Rectangle 2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8" name="Rounded Rectangle 2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29" name="Rounded Rectangle 2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2" name="Picture 31"/>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3" name="Straight Connector 3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7" name="Picture 3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8" name="Picture 37"/>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4" name="Picture 33"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4"/>
            <a:ext cx="4320000" cy="1063553"/>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16x GE RJ45 PoE Ports</a:t>
            </a:r>
          </a:p>
          <a:p>
            <a:pPr marL="343033" indent="-343033" defTabSz="914379">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9"/>
          <a:stretch>
            <a:fillRect/>
          </a:stretch>
        </p:blipFill>
        <p:spPr>
          <a:xfrm>
            <a:off x="7396793" y="4062941"/>
            <a:ext cx="505867" cy="503339"/>
          </a:xfrm>
          <a:prstGeom prst="rect">
            <a:avLst/>
          </a:prstGeom>
        </p:spPr>
      </p:pic>
      <p:pic>
        <p:nvPicPr>
          <p:cNvPr id="24" name="Picture 23"/>
          <p:cNvPicPr>
            <a:picLocks noChangeAspect="1"/>
          </p:cNvPicPr>
          <p:nvPr/>
        </p:nvPicPr>
        <p:blipFill>
          <a:blip r:embed="rId10"/>
          <a:stretch>
            <a:fillRect/>
          </a:stretch>
        </p:blipFill>
        <p:spPr>
          <a:xfrm>
            <a:off x="6703208" y="4104601"/>
            <a:ext cx="468167" cy="438533"/>
          </a:xfrm>
          <a:prstGeom prst="rect">
            <a:avLst/>
          </a:prstGeom>
        </p:spPr>
      </p:pic>
      <p:pic>
        <p:nvPicPr>
          <p:cNvPr id="25" name="Picture 24"/>
          <p:cNvPicPr>
            <a:picLocks noChangeAspect="1"/>
          </p:cNvPicPr>
          <p:nvPr/>
        </p:nvPicPr>
        <p:blipFill>
          <a:blip r:embed="rId11"/>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3"/>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7" name="Picture 36"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4"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Interfaces</a:t>
            </a:r>
          </a:p>
          <a:p>
            <a:pPr marL="343033" indent="-343033" defTabSz="914379">
              <a:spcBef>
                <a:spcPct val="20000"/>
              </a:spcBef>
              <a:buClr>
                <a:schemeClr val="accent6"/>
              </a:buClr>
              <a:buFont typeface="+mj-ea"/>
              <a:buAutoNum type="circleNumDbPlain"/>
            </a:pPr>
            <a:r>
              <a:rPr lang="en-US" sz="1000" dirty="0"/>
              <a:t>4x FE Copper Interfaces</a:t>
            </a:r>
          </a:p>
          <a:p>
            <a:pPr marL="343033" indent="-343033" defTabSz="914379">
              <a:spcBef>
                <a:spcPct val="20000"/>
              </a:spcBef>
              <a:buClr>
                <a:schemeClr val="accent6"/>
              </a:buClr>
              <a:buFont typeface="+mj-ea"/>
              <a:buAutoNum type="circleNumDbPlain"/>
            </a:pPr>
            <a:r>
              <a:rPr lang="en-US" sz="1000" dirty="0"/>
              <a:t>4x 100Base-FX Interface (SC)</a:t>
            </a:r>
          </a:p>
          <a:p>
            <a:pPr defTabSz="914379">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5"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1"/>
          <a:stretch>
            <a:fillRect/>
          </a:stretch>
        </p:blipFill>
        <p:spPr>
          <a:xfrm>
            <a:off x="7396793" y="4062941"/>
            <a:ext cx="505867" cy="503339"/>
          </a:xfrm>
          <a:prstGeom prst="rect">
            <a:avLst/>
          </a:prstGeom>
        </p:spPr>
      </p:pic>
      <p:pic>
        <p:nvPicPr>
          <p:cNvPr id="24" name="Picture 23"/>
          <p:cNvPicPr>
            <a:picLocks noChangeAspect="1"/>
          </p:cNvPicPr>
          <p:nvPr/>
        </p:nvPicPr>
        <p:blipFill>
          <a:blip r:embed="rId12"/>
          <a:stretch>
            <a:fillRect/>
          </a:stretch>
        </p:blipFill>
        <p:spPr>
          <a:xfrm>
            <a:off x="6703208" y="4104601"/>
            <a:ext cx="468167" cy="438533"/>
          </a:xfrm>
          <a:prstGeom prst="rect">
            <a:avLst/>
          </a:prstGeom>
        </p:spPr>
      </p:pic>
      <p:pic>
        <p:nvPicPr>
          <p:cNvPr id="25" name="Picture 24"/>
          <p:cNvPicPr>
            <a:picLocks noChangeAspect="1"/>
          </p:cNvPicPr>
          <p:nvPr/>
        </p:nvPicPr>
        <p:blipFill>
          <a:blip r:embed="rId13"/>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5"/>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7" name="Picture 36"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8x GE RJ45 Switch Ports</a:t>
            </a:r>
          </a:p>
          <a:p>
            <a:pPr marL="343033" indent="-343033" defTabSz="914379">
              <a:spcBef>
                <a:spcPct val="20000"/>
              </a:spcBef>
              <a:buClr>
                <a:schemeClr val="accent6"/>
              </a:buClr>
              <a:buFont typeface="+mj-ea"/>
              <a:buAutoNum type="circleNumDbPlain"/>
            </a:pPr>
            <a:r>
              <a:rPr lang="en-US" sz="1000" b="1" dirty="0"/>
              <a:t>8x GE RJ45 PoE Ports</a:t>
            </a:r>
          </a:p>
          <a:p>
            <a:pPr marL="343033" indent="-343033" defTabSz="914379">
              <a:spcBef>
                <a:spcPct val="20000"/>
              </a:spcBef>
              <a:buClr>
                <a:schemeClr val="accent6"/>
              </a:buClr>
              <a:buFont typeface="+mj-ea"/>
              <a:buAutoNum type="circleNumDbPlain"/>
            </a:pPr>
            <a:r>
              <a:rPr lang="en-US" sz="1000" b="1" dirty="0"/>
              <a:t>2x GE SFP Slots</a:t>
            </a:r>
          </a:p>
        </p:txBody>
      </p:sp>
      <p:grpSp>
        <p:nvGrpSpPr>
          <p:cNvPr id="3" name="Group 2"/>
          <p:cNvGrpSpPr/>
          <p:nvPr/>
        </p:nvGrpSpPr>
        <p:grpSpPr>
          <a:xfrm>
            <a:off x="734013" y="1459060"/>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4416109"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1" name="Oval 30"/>
          <p:cNvSpPr/>
          <p:nvPr/>
        </p:nvSpPr>
        <p:spPr bwMode="auto">
          <a:xfrm>
            <a:off x="3839711"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2" name="Oval 31"/>
          <p:cNvSpPr/>
          <p:nvPr/>
        </p:nvSpPr>
        <p:spPr bwMode="auto">
          <a:xfrm>
            <a:off x="4777644"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 name="TextBox 1"/>
          <p:cNvSpPr txBox="1"/>
          <p:nvPr/>
        </p:nvSpPr>
        <p:spPr>
          <a:xfrm>
            <a:off x="6753430" y="4818615"/>
            <a:ext cx="1905000" cy="219275"/>
          </a:xfrm>
          <a:prstGeom prst="rect">
            <a:avLst/>
          </a:prstGeom>
          <a:noFill/>
        </p:spPr>
        <p:txBody>
          <a:bodyPr wrap="square" lIns="91436" tIns="45718" rIns="91436" bIns="45718" rtlCol="0">
            <a:spAutoFit/>
          </a:bodyPr>
          <a:lstStyle/>
          <a:p>
            <a:pPr algn="r"/>
            <a:r>
              <a:rPr lang="en-US" sz="800" dirty="0">
                <a:solidFill>
                  <a:srgbClr val="404040"/>
                </a:solidFill>
                <a:latin typeface="Arial"/>
                <a:cs typeface="Arial"/>
              </a:rPr>
              <a:t>* 3</a:t>
            </a:r>
            <a:r>
              <a:rPr lang="en-US" sz="800" baseline="30000" dirty="0">
                <a:solidFill>
                  <a:srgbClr val="404040"/>
                </a:solidFill>
                <a:latin typeface="Arial"/>
                <a:cs typeface="Arial"/>
              </a:rPr>
              <a:t>rd</a:t>
            </a:r>
            <a:r>
              <a:rPr lang="en-US" sz="800" dirty="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3" name="TextBox 2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4"/>
          <a:stretch>
            <a:fillRect/>
          </a:stretch>
        </p:blipFill>
        <p:spPr>
          <a:xfrm>
            <a:off x="7396793" y="4062941"/>
            <a:ext cx="505867" cy="503339"/>
          </a:xfrm>
          <a:prstGeom prst="rect">
            <a:avLst/>
          </a:prstGeom>
        </p:spPr>
      </p:pic>
      <p:pic>
        <p:nvPicPr>
          <p:cNvPr id="39" name="Picture 38"/>
          <p:cNvPicPr>
            <a:picLocks noChangeAspect="1"/>
          </p:cNvPicPr>
          <p:nvPr/>
        </p:nvPicPr>
        <p:blipFill>
          <a:blip r:embed="rId15"/>
          <a:stretch>
            <a:fillRect/>
          </a:stretch>
        </p:blipFill>
        <p:spPr>
          <a:xfrm>
            <a:off x="6703208" y="4104601"/>
            <a:ext cx="468167" cy="438533"/>
          </a:xfrm>
          <a:prstGeom prst="rect">
            <a:avLst/>
          </a:prstGeom>
        </p:spPr>
      </p:pic>
      <p:pic>
        <p:nvPicPr>
          <p:cNvPr id="40" name="Picture 39"/>
          <p:cNvPicPr>
            <a:picLocks noChangeAspect="1"/>
          </p:cNvPicPr>
          <p:nvPr/>
        </p:nvPicPr>
        <p:blipFill>
          <a:blip r:embed="rId16"/>
          <a:stretch>
            <a:fillRect/>
          </a:stretch>
        </p:blipFill>
        <p:spPr>
          <a:xfrm>
            <a:off x="8097409" y="4111845"/>
            <a:ext cx="613216" cy="427264"/>
          </a:xfrm>
          <a:prstGeom prst="rect">
            <a:avLst/>
          </a:prstGeom>
        </p:spPr>
      </p:pic>
      <p:grpSp>
        <p:nvGrpSpPr>
          <p:cNvPr id="41" name="Group 4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8"/>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5" name="Rounded Rectangle 44"/>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0" name="Picture 49"/>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2" name="Picture 51"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40x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5"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2"/>
          <a:stretch>
            <a:fillRect/>
          </a:stretch>
        </p:blipFill>
        <p:spPr>
          <a:xfrm>
            <a:off x="7396793" y="4062941"/>
            <a:ext cx="505867" cy="503339"/>
          </a:xfrm>
          <a:prstGeom prst="rect">
            <a:avLst/>
          </a:prstGeom>
        </p:spPr>
      </p:pic>
      <p:pic>
        <p:nvPicPr>
          <p:cNvPr id="26" name="Picture 25"/>
          <p:cNvPicPr>
            <a:picLocks noChangeAspect="1"/>
          </p:cNvPicPr>
          <p:nvPr/>
        </p:nvPicPr>
        <p:blipFill>
          <a:blip r:embed="rId13"/>
          <a:stretch>
            <a:fillRect/>
          </a:stretch>
        </p:blipFill>
        <p:spPr>
          <a:xfrm>
            <a:off x="6703208" y="4104601"/>
            <a:ext cx="468167" cy="438533"/>
          </a:xfrm>
          <a:prstGeom prst="rect">
            <a:avLst/>
          </a:prstGeom>
        </p:spPr>
      </p:pic>
      <p:pic>
        <p:nvPicPr>
          <p:cNvPr id="27" name="Picture 26"/>
          <p:cNvPicPr>
            <a:picLocks noChangeAspect="1"/>
          </p:cNvPicPr>
          <p:nvPr/>
        </p:nvPicPr>
        <p:blipFill>
          <a:blip r:embed="rId14"/>
          <a:stretch>
            <a:fillRect/>
          </a:stretch>
        </p:blipFill>
        <p:spPr>
          <a:xfrm>
            <a:off x="8097409" y="4111845"/>
            <a:ext cx="613216" cy="427264"/>
          </a:xfrm>
          <a:prstGeom prst="rect">
            <a:avLst/>
          </a:prstGeom>
        </p:spPr>
      </p:pic>
      <p:grpSp>
        <p:nvGrpSpPr>
          <p:cNvPr id="28" name="Group 27"/>
          <p:cNvGrpSpPr/>
          <p:nvPr/>
        </p:nvGrpSpPr>
        <p:grpSpPr>
          <a:xfrm>
            <a:off x="5984936" y="4091312"/>
            <a:ext cx="482083" cy="459205"/>
            <a:chOff x="5818638" y="4203821"/>
            <a:chExt cx="467667" cy="445474"/>
          </a:xfrm>
        </p:grpSpPr>
        <p:pic>
          <p:nvPicPr>
            <p:cNvPr id="29" name="Picture 2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6"/>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2" name="Rounded Rectangle 3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3" name="Rounded Rectangle 3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4" name="Rounded Rectangle 3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7" name="Picture 3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8" name="Straight Connector 3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9" name="Picture 38"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7"/>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24x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5"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1"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7" name="Oval 36"/>
          <p:cNvSpPr/>
          <p:nvPr/>
        </p:nvSpPr>
        <p:spPr bwMode="auto">
          <a:xfrm>
            <a:off x="477764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4"/>
          <a:stretch>
            <a:fillRect/>
          </a:stretch>
        </p:blipFill>
        <p:spPr>
          <a:xfrm>
            <a:off x="7396793" y="4062941"/>
            <a:ext cx="505867" cy="503339"/>
          </a:xfrm>
          <a:prstGeom prst="rect">
            <a:avLst/>
          </a:prstGeom>
        </p:spPr>
      </p:pic>
      <p:pic>
        <p:nvPicPr>
          <p:cNvPr id="41" name="Picture 40"/>
          <p:cNvPicPr>
            <a:picLocks noChangeAspect="1"/>
          </p:cNvPicPr>
          <p:nvPr/>
        </p:nvPicPr>
        <p:blipFill>
          <a:blip r:embed="rId15"/>
          <a:stretch>
            <a:fillRect/>
          </a:stretch>
        </p:blipFill>
        <p:spPr>
          <a:xfrm>
            <a:off x="6703208" y="4104601"/>
            <a:ext cx="468167" cy="438533"/>
          </a:xfrm>
          <a:prstGeom prst="rect">
            <a:avLst/>
          </a:prstGeom>
        </p:spPr>
      </p:pic>
      <p:pic>
        <p:nvPicPr>
          <p:cNvPr id="42" name="Picture 41"/>
          <p:cNvPicPr>
            <a:picLocks noChangeAspect="1"/>
          </p:cNvPicPr>
          <p:nvPr/>
        </p:nvPicPr>
        <p:blipFill>
          <a:blip r:embed="rId16"/>
          <a:stretch>
            <a:fillRect/>
          </a:stretch>
        </p:blipFill>
        <p:spPr>
          <a:xfrm>
            <a:off x="8097409" y="4111845"/>
            <a:ext cx="613216" cy="427264"/>
          </a:xfrm>
          <a:prstGeom prst="rect">
            <a:avLst/>
          </a:prstGeom>
        </p:spPr>
      </p:pic>
      <p:grpSp>
        <p:nvGrpSpPr>
          <p:cNvPr id="43" name="Group 42"/>
          <p:cNvGrpSpPr/>
          <p:nvPr/>
        </p:nvGrpSpPr>
        <p:grpSpPr>
          <a:xfrm>
            <a:off x="5984936" y="4091312"/>
            <a:ext cx="482083" cy="459205"/>
            <a:chOff x="5818638" y="4203821"/>
            <a:chExt cx="467667" cy="445474"/>
          </a:xfrm>
        </p:grpSpPr>
        <p:pic>
          <p:nvPicPr>
            <p:cNvPr id="44" name="Picture 43"/>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8"/>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7" name="Rounded Rectangle 4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8" name="Rounded Rectangle 4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0" name="Straight Connector 4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2" name="Picture 51"/>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3" name="Straight Connector 5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7" name="Picture 56"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8" name="Picture 57"/>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4" name="Picture 5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7"/>
            <a:ext cx="3600000" cy="1765123"/>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Interfaces </a:t>
            </a:r>
          </a:p>
          <a:p>
            <a:pPr marL="343033" indent="-343033" defTabSz="914379">
              <a:spcBef>
                <a:spcPct val="20000"/>
              </a:spcBef>
              <a:buClr>
                <a:schemeClr val="accent6"/>
              </a:buClr>
              <a:buFont typeface="+mj-ea"/>
              <a:buAutoNum type="circleNumDbPlain"/>
            </a:pPr>
            <a:r>
              <a:rPr lang="en-US" sz="1000" b="1" dirty="0"/>
              <a:t>52 x GE RJ45 LAN Interfaces </a:t>
            </a:r>
          </a:p>
          <a:p>
            <a:pPr marL="343033" indent="-343033" defTabSz="914379">
              <a:spcBef>
                <a:spcPct val="20000"/>
              </a:spcBef>
              <a:buClr>
                <a:schemeClr val="accent6"/>
              </a:buClr>
              <a:buFont typeface="+mj-ea"/>
              <a:buAutoNum type="circleNumDbPlain"/>
            </a:pPr>
            <a:r>
              <a:rPr lang="en-US" sz="1000" b="1" dirty="0"/>
              <a:t>32 x GE RJ45 PoE LAN Interfaces </a:t>
            </a:r>
          </a:p>
          <a:p>
            <a:pPr marL="343033" indent="-343033" defTabSz="914379">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4"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1"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3"/>
          <a:stretch>
            <a:fillRect/>
          </a:stretch>
        </p:blipFill>
        <p:spPr>
          <a:xfrm>
            <a:off x="7396793" y="4062941"/>
            <a:ext cx="505867" cy="503339"/>
          </a:xfrm>
          <a:prstGeom prst="rect">
            <a:avLst/>
          </a:prstGeom>
        </p:spPr>
      </p:pic>
      <p:pic>
        <p:nvPicPr>
          <p:cNvPr id="30" name="Picture 29"/>
          <p:cNvPicPr>
            <a:picLocks noChangeAspect="1"/>
          </p:cNvPicPr>
          <p:nvPr/>
        </p:nvPicPr>
        <p:blipFill>
          <a:blip r:embed="rId14"/>
          <a:stretch>
            <a:fillRect/>
          </a:stretch>
        </p:blipFill>
        <p:spPr>
          <a:xfrm>
            <a:off x="6703208" y="4104601"/>
            <a:ext cx="468167" cy="438533"/>
          </a:xfrm>
          <a:prstGeom prst="rect">
            <a:avLst/>
          </a:prstGeom>
        </p:spPr>
      </p:pic>
      <p:pic>
        <p:nvPicPr>
          <p:cNvPr id="31" name="Picture 30"/>
          <p:cNvPicPr>
            <a:picLocks noChangeAspect="1"/>
          </p:cNvPicPr>
          <p:nvPr/>
        </p:nvPicPr>
        <p:blipFill>
          <a:blip r:embed="rId15"/>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7"/>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41" name="Picture 40"/>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397620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3229520"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2"/>
          <a:stretch>
            <a:fillRect/>
          </a:stretch>
        </p:blipFill>
        <p:spPr>
          <a:xfrm>
            <a:off x="7396793" y="4062941"/>
            <a:ext cx="505867" cy="503339"/>
          </a:xfrm>
          <a:prstGeom prst="rect">
            <a:avLst/>
          </a:prstGeom>
        </p:spPr>
      </p:pic>
      <p:pic>
        <p:nvPicPr>
          <p:cNvPr id="28" name="Picture 27"/>
          <p:cNvPicPr>
            <a:picLocks noChangeAspect="1"/>
          </p:cNvPicPr>
          <p:nvPr/>
        </p:nvPicPr>
        <p:blipFill>
          <a:blip r:embed="rId13"/>
          <a:stretch>
            <a:fillRect/>
          </a:stretch>
        </p:blipFill>
        <p:spPr>
          <a:xfrm>
            <a:off x="6703208" y="4104601"/>
            <a:ext cx="468167" cy="438533"/>
          </a:xfrm>
          <a:prstGeom prst="rect">
            <a:avLst/>
          </a:prstGeom>
        </p:spPr>
      </p:pic>
      <p:pic>
        <p:nvPicPr>
          <p:cNvPr id="29" name="Picture 28"/>
          <p:cNvPicPr>
            <a:picLocks noChangeAspect="1"/>
          </p:cNvPicPr>
          <p:nvPr/>
        </p:nvPicPr>
        <p:blipFill>
          <a:blip r:embed="rId14"/>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6" name="Picture 45"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6"/>
            <a:ext cx="4320000" cy="1180809"/>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8"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3236615"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1"/>
          <a:stretch>
            <a:fillRect/>
          </a:stretch>
        </p:blipFill>
        <p:spPr>
          <a:xfrm>
            <a:off x="7396793" y="4062941"/>
            <a:ext cx="505867" cy="503339"/>
          </a:xfrm>
          <a:prstGeom prst="rect">
            <a:avLst/>
          </a:prstGeom>
        </p:spPr>
      </p:pic>
      <p:pic>
        <p:nvPicPr>
          <p:cNvPr id="31" name="Picture 30"/>
          <p:cNvPicPr>
            <a:picLocks noChangeAspect="1"/>
          </p:cNvPicPr>
          <p:nvPr/>
        </p:nvPicPr>
        <p:blipFill>
          <a:blip r:embed="rId12"/>
          <a:stretch>
            <a:fillRect/>
          </a:stretch>
        </p:blipFill>
        <p:spPr>
          <a:xfrm>
            <a:off x="6703208" y="4104601"/>
            <a:ext cx="468167" cy="438533"/>
          </a:xfrm>
          <a:prstGeom prst="rect">
            <a:avLst/>
          </a:prstGeom>
        </p:spPr>
      </p:pic>
      <p:pic>
        <p:nvPicPr>
          <p:cNvPr id="32" name="Picture 31"/>
          <p:cNvPicPr>
            <a:picLocks noChangeAspect="1"/>
          </p:cNvPicPr>
          <p:nvPr/>
        </p:nvPicPr>
        <p:blipFill>
          <a:blip r:embed="rId13"/>
          <a:stretch>
            <a:fillRect/>
          </a:stretch>
        </p:blipFill>
        <p:spPr>
          <a:xfrm>
            <a:off x="8097409" y="4111845"/>
            <a:ext cx="613216" cy="427264"/>
          </a:xfrm>
          <a:prstGeom prst="rect">
            <a:avLst/>
          </a:prstGeom>
        </p:spPr>
      </p:pic>
      <p:grpSp>
        <p:nvGrpSpPr>
          <p:cNvPr id="33" name="Group 32"/>
          <p:cNvGrpSpPr/>
          <p:nvPr/>
        </p:nvGrpSpPr>
        <p:grpSpPr>
          <a:xfrm>
            <a:off x="5984936" y="4091312"/>
            <a:ext cx="482083" cy="459205"/>
            <a:chOff x="5818638" y="4203821"/>
            <a:chExt cx="467667" cy="445474"/>
          </a:xfrm>
        </p:grpSpPr>
        <p:pic>
          <p:nvPicPr>
            <p:cNvPr id="34" name="Picture 33"/>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5"/>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7" name="Rounded Rectangle 3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8" name="Rounded Rectangle 3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0" name="Straight Connector 3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2" name="Picture 4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3" name="Straight Connector 4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10"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62012"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50805"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250,000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2"/>
          <a:stretch>
            <a:fillRect/>
          </a:stretch>
        </p:blipFill>
        <p:spPr>
          <a:xfrm>
            <a:off x="7396793" y="4062941"/>
            <a:ext cx="505867" cy="503339"/>
          </a:xfrm>
          <a:prstGeom prst="rect">
            <a:avLst/>
          </a:prstGeom>
        </p:spPr>
      </p:pic>
      <p:pic>
        <p:nvPicPr>
          <p:cNvPr id="27" name="Picture 26"/>
          <p:cNvPicPr>
            <a:picLocks noChangeAspect="1"/>
          </p:cNvPicPr>
          <p:nvPr/>
        </p:nvPicPr>
        <p:blipFill>
          <a:blip r:embed="rId13"/>
          <a:stretch>
            <a:fillRect/>
          </a:stretch>
        </p:blipFill>
        <p:spPr>
          <a:xfrm>
            <a:off x="6703208" y="4104601"/>
            <a:ext cx="468167" cy="438533"/>
          </a:xfrm>
          <a:prstGeom prst="rect">
            <a:avLst/>
          </a:prstGeom>
        </p:spPr>
      </p:pic>
      <p:pic>
        <p:nvPicPr>
          <p:cNvPr id="28" name="Picture 27"/>
          <p:cNvPicPr>
            <a:picLocks noChangeAspect="1"/>
          </p:cNvPicPr>
          <p:nvPr/>
        </p:nvPicPr>
        <p:blipFill>
          <a:blip r:embed="rId14"/>
          <a:stretch>
            <a:fillRect/>
          </a:stretch>
        </p:blipFill>
        <p:spPr>
          <a:xfrm>
            <a:off x="8097409" y="4111845"/>
            <a:ext cx="613216" cy="427264"/>
          </a:xfrm>
          <a:prstGeom prst="rect">
            <a:avLst/>
          </a:prstGeom>
        </p:spPr>
      </p:pic>
      <p:grpSp>
        <p:nvGrpSpPr>
          <p:cNvPr id="29" name="Group 28"/>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6" name="Picture 45"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3" y="1360982"/>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9844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270,000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3"/>
          <a:stretch>
            <a:fillRect/>
          </a:stretch>
        </p:blipFill>
        <p:spPr>
          <a:xfrm>
            <a:off x="7396793" y="4062941"/>
            <a:ext cx="505867" cy="503339"/>
          </a:xfrm>
          <a:prstGeom prst="rect">
            <a:avLst/>
          </a:prstGeom>
        </p:spPr>
      </p:pic>
      <p:pic>
        <p:nvPicPr>
          <p:cNvPr id="38" name="Picture 37"/>
          <p:cNvPicPr>
            <a:picLocks noChangeAspect="1"/>
          </p:cNvPicPr>
          <p:nvPr/>
        </p:nvPicPr>
        <p:blipFill>
          <a:blip r:embed="rId14"/>
          <a:stretch>
            <a:fillRect/>
          </a:stretch>
        </p:blipFill>
        <p:spPr>
          <a:xfrm>
            <a:off x="6703208" y="4104601"/>
            <a:ext cx="468167" cy="438533"/>
          </a:xfrm>
          <a:prstGeom prst="rect">
            <a:avLst/>
          </a:prstGeom>
        </p:spPr>
      </p:pic>
      <p:pic>
        <p:nvPicPr>
          <p:cNvPr id="39" name="Picture 38"/>
          <p:cNvPicPr>
            <a:picLocks noChangeAspect="1"/>
          </p:cNvPicPr>
          <p:nvPr/>
        </p:nvPicPr>
        <p:blipFill>
          <a:blip r:embed="rId15"/>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7"/>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cxnSp>
        <p:nvCxnSpPr>
          <p:cNvPr id="47" name="Straight Connector 4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2x Bypass GE RJ45 Pairs</a:t>
            </a:r>
          </a:p>
          <a:p>
            <a:pPr marL="343033" indent="-343033" defTabSz="914379">
              <a:spcBef>
                <a:spcPct val="20000"/>
              </a:spcBef>
              <a:buClr>
                <a:schemeClr val="accent6"/>
              </a:buClr>
              <a:buFont typeface="+mj-ea"/>
              <a:buAutoNum type="circleNumDbPlain"/>
            </a:pPr>
            <a:r>
              <a:rPr lang="en-US" sz="1000" b="1" dirty="0"/>
              <a:t>20x GE RJ45 Ports</a:t>
            </a:r>
          </a:p>
          <a:p>
            <a:pPr marL="343033" indent="-343033" defTabSz="914379">
              <a:spcBef>
                <a:spcPct val="20000"/>
              </a:spcBef>
              <a:buClr>
                <a:schemeClr val="accent6"/>
              </a:buClr>
              <a:buFont typeface="+mj-ea"/>
              <a:buAutoNum type="circleNumDbPlain"/>
            </a:pPr>
            <a:r>
              <a:rPr lang="en-US" sz="1000" b="1" dirty="0"/>
              <a:t>8x GE SPF Slots</a:t>
            </a:r>
          </a:p>
          <a:p>
            <a:pPr marL="343033" indent="-343033" defTabSz="914379">
              <a:spcBef>
                <a:spcPct val="20000"/>
              </a:spcBef>
              <a:buClr>
                <a:schemeClr val="accent6"/>
              </a:buClr>
              <a:buFont typeface="+mj-ea"/>
              <a:buAutoNum type="circleNumDbPlain"/>
            </a:pPr>
            <a:r>
              <a:rPr lang="en-US" sz="1000" b="1" dirty="0"/>
              <a:t>2x 10GE SPF+ Slots</a:t>
            </a:r>
          </a:p>
          <a:p>
            <a:pPr marL="343033" indent="-343033" defTabSz="914379">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222750"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2374859"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192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2"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7"/>
            <a:ext cx="356206" cy="547199"/>
          </a:xfrm>
          <a:prstGeom prst="rect">
            <a:avLst/>
          </a:prstGeom>
        </p:spPr>
      </p:pic>
      <p:sp>
        <p:nvSpPr>
          <p:cNvPr id="18" name="Oval 17"/>
          <p:cNvSpPr/>
          <p:nvPr/>
        </p:nvSpPr>
        <p:spPr bwMode="auto">
          <a:xfrm>
            <a:off x="47776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23" name="Picture 22"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7" name="TextBox 2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6"/>
          <a:stretch>
            <a:fillRect/>
          </a:stretch>
        </p:blipFill>
        <p:spPr>
          <a:xfrm>
            <a:off x="7396793" y="4062941"/>
            <a:ext cx="505867" cy="503339"/>
          </a:xfrm>
          <a:prstGeom prst="rect">
            <a:avLst/>
          </a:prstGeom>
        </p:spPr>
      </p:pic>
      <p:pic>
        <p:nvPicPr>
          <p:cNvPr id="53" name="Picture 52"/>
          <p:cNvPicPr>
            <a:picLocks noChangeAspect="1"/>
          </p:cNvPicPr>
          <p:nvPr/>
        </p:nvPicPr>
        <p:blipFill>
          <a:blip r:embed="rId17"/>
          <a:stretch>
            <a:fillRect/>
          </a:stretch>
        </p:blipFill>
        <p:spPr>
          <a:xfrm>
            <a:off x="6703208" y="4104601"/>
            <a:ext cx="468167" cy="438533"/>
          </a:xfrm>
          <a:prstGeom prst="rect">
            <a:avLst/>
          </a:prstGeom>
        </p:spPr>
      </p:pic>
      <p:pic>
        <p:nvPicPr>
          <p:cNvPr id="54" name="Picture 53"/>
          <p:cNvPicPr>
            <a:picLocks noChangeAspect="1"/>
          </p:cNvPicPr>
          <p:nvPr/>
        </p:nvPicPr>
        <p:blipFill>
          <a:blip r:embed="rId18"/>
          <a:stretch>
            <a:fillRect/>
          </a:stretch>
        </p:blipFill>
        <p:spPr>
          <a:xfrm>
            <a:off x="8097409" y="4111845"/>
            <a:ext cx="613216" cy="427264"/>
          </a:xfrm>
          <a:prstGeom prst="rect">
            <a:avLst/>
          </a:prstGeom>
        </p:spPr>
      </p:pic>
      <p:grpSp>
        <p:nvGrpSpPr>
          <p:cNvPr id="55" name="Group 54"/>
          <p:cNvGrpSpPr/>
          <p:nvPr/>
        </p:nvGrpSpPr>
        <p:grpSpPr>
          <a:xfrm>
            <a:off x="5984936" y="4091312"/>
            <a:ext cx="482083" cy="459205"/>
            <a:chOff x="5818638" y="4203821"/>
            <a:chExt cx="467667" cy="445474"/>
          </a:xfrm>
        </p:grpSpPr>
        <p:pic>
          <p:nvPicPr>
            <p:cNvPr id="56" name="Picture 5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0"/>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9" name="Rounded Rectangle 5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60" name="Rounded Rectangle 5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39" name="Rounded Rectangle 3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1" name="Oval 30"/>
          <p:cNvSpPr/>
          <p:nvPr/>
        </p:nvSpPr>
        <p:spPr bwMode="auto">
          <a:xfrm>
            <a:off x="3146990" y="1665424"/>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5"/>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1"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2903331" y="17880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2224568" y="11438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5" name="Oval 34"/>
          <p:cNvSpPr/>
          <p:nvPr/>
        </p:nvSpPr>
        <p:spPr bwMode="auto">
          <a:xfrm>
            <a:off x="3277528" y="15115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6" name="TextBox 3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4"/>
          <a:stretch>
            <a:fillRect/>
          </a:stretch>
        </p:blipFill>
        <p:spPr>
          <a:xfrm>
            <a:off x="7396793" y="4062941"/>
            <a:ext cx="505867" cy="503339"/>
          </a:xfrm>
          <a:prstGeom prst="rect">
            <a:avLst/>
          </a:prstGeom>
        </p:spPr>
      </p:pic>
      <p:pic>
        <p:nvPicPr>
          <p:cNvPr id="47" name="Picture 46"/>
          <p:cNvPicPr>
            <a:picLocks noChangeAspect="1"/>
          </p:cNvPicPr>
          <p:nvPr/>
        </p:nvPicPr>
        <p:blipFill>
          <a:blip r:embed="rId15"/>
          <a:stretch>
            <a:fillRect/>
          </a:stretch>
        </p:blipFill>
        <p:spPr>
          <a:xfrm>
            <a:off x="6703208" y="4104601"/>
            <a:ext cx="468167" cy="438533"/>
          </a:xfrm>
          <a:prstGeom prst="rect">
            <a:avLst/>
          </a:prstGeom>
        </p:spPr>
      </p:pic>
      <p:pic>
        <p:nvPicPr>
          <p:cNvPr id="48" name="Picture 47"/>
          <p:cNvPicPr>
            <a:picLocks noChangeAspect="1"/>
          </p:cNvPicPr>
          <p:nvPr/>
        </p:nvPicPr>
        <p:blipFill>
          <a:blip r:embed="rId16"/>
          <a:stretch>
            <a:fillRect/>
          </a:stretch>
        </p:blipFill>
        <p:spPr>
          <a:xfrm>
            <a:off x="8097409" y="4111845"/>
            <a:ext cx="613216" cy="427264"/>
          </a:xfrm>
          <a:prstGeom prst="rect">
            <a:avLst/>
          </a:prstGeom>
        </p:spPr>
      </p:pic>
      <p:grpSp>
        <p:nvGrpSpPr>
          <p:cNvPr id="49" name="Group 48"/>
          <p:cNvGrpSpPr/>
          <p:nvPr/>
        </p:nvGrpSpPr>
        <p:grpSpPr>
          <a:xfrm>
            <a:off x="5984936" y="4091312"/>
            <a:ext cx="482083" cy="459205"/>
            <a:chOff x="5818638" y="4203821"/>
            <a:chExt cx="467667" cy="445474"/>
          </a:xfrm>
        </p:grpSpPr>
        <p:pic>
          <p:nvPicPr>
            <p:cNvPr id="50" name="Picture 49"/>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8"/>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3" name="Rounded Rectangle 52"/>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54" name="Rounded Rectangle 53"/>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57" name="Rounded Rectangle 5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8" name="TextBox 5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6" name="Picture 65"/>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6" name="Picture 55" descr="NP-Direct.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67" name="Picture 66"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1" y="4077265"/>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6" y="3574578"/>
            <a:ext cx="1970481" cy="863250"/>
          </a:xfrm>
          <a:prstGeom prst="rect">
            <a:avLst/>
          </a:prstGeom>
        </p:spPr>
      </p:pic>
      <p:grpSp>
        <p:nvGrpSpPr>
          <p:cNvPr id="5" name="Group 4"/>
          <p:cNvGrpSpPr/>
          <p:nvPr/>
        </p:nvGrpSpPr>
        <p:grpSpPr>
          <a:xfrm>
            <a:off x="448253"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Data Center Firewall / Large Enterprise NGFW with High Speed Interfaces </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4" y="2451233"/>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2" y="3274905"/>
            <a:ext cx="1761167" cy="517040"/>
          </a:xfrm>
          <a:prstGeom prst="rect">
            <a:avLst/>
          </a:prstGeom>
        </p:spPr>
      </p:pic>
      <p:sp>
        <p:nvSpPr>
          <p:cNvPr id="43" name="Rectangle 42"/>
          <p:cNvSpPr/>
          <p:nvPr/>
        </p:nvSpPr>
        <p:spPr>
          <a:xfrm>
            <a:off x="318469" y="1861651"/>
            <a:ext cx="1819605" cy="984881"/>
          </a:xfrm>
          <a:prstGeom prst="rect">
            <a:avLst/>
          </a:prstGeom>
        </p:spPr>
        <p:txBody>
          <a:bodyPr wrap="square" lIns="91436" tIns="45718" rIns="91436" bIns="45718">
            <a:spAutoFit/>
          </a:bodyPr>
          <a:lstStyle/>
          <a:p>
            <a:pPr marL="285738" indent="-285738">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-1000D Series</a:t>
            </a:r>
          </a:p>
          <a:p>
            <a:pPr marL="285738" indent="-285738">
              <a:lnSpc>
                <a:spcPct val="150000"/>
              </a:lnSpc>
              <a:spcBef>
                <a:spcPts val="300"/>
              </a:spcBef>
              <a:buSzPct val="100000"/>
              <a:buBlip>
                <a:blip r:embed="rId7"/>
              </a:buBlip>
            </a:pPr>
            <a:r>
              <a:rPr lang="en-US" sz="1200" b="1" dirty="0" smtClean="0">
                <a:ea typeface="Helvetica 55 Roman" charset="0"/>
                <a:cs typeface="Arial Narrow"/>
              </a:rPr>
              <a:t>FG-2000E Series</a:t>
            </a:r>
            <a:endParaRPr lang="en-US" sz="1200" b="1" dirty="0">
              <a:cs typeface="Arial Narrow"/>
            </a:endParaRPr>
          </a:p>
          <a:p>
            <a:pPr marL="285738" indent="-285738">
              <a:lnSpc>
                <a:spcPct val="150000"/>
              </a:lnSpc>
              <a:spcBef>
                <a:spcPts val="300"/>
              </a:spcBef>
              <a:buSzPct val="100000"/>
              <a:buBlip>
                <a:blip r:embed="rId7"/>
              </a:buBlip>
            </a:pPr>
            <a:r>
              <a:rPr lang="en-US" sz="1200" b="1" dirty="0" smtClean="0">
                <a:ea typeface="Helvetica 55 Roman" charset="0"/>
                <a:cs typeface="Arial Narrow"/>
              </a:rPr>
              <a:t>FG-3000D Series</a:t>
            </a:r>
            <a:endParaRPr lang="en-US" sz="1200" b="1" dirty="0">
              <a:ea typeface="Helvetica 55 Roman" charset="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1"/>
          <a:ext cx="4143574" cy="2409752"/>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2"/>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6"/>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4" y="2906940"/>
            <a:ext cx="1698287" cy="281026"/>
          </a:xfrm>
          <a:prstGeom prst="rect">
            <a:avLst/>
          </a:prstGeom>
        </p:spPr>
      </p:pic>
      <p:grpSp>
        <p:nvGrpSpPr>
          <p:cNvPr id="47" name="Shape 248"/>
          <p:cNvGrpSpPr/>
          <p:nvPr/>
        </p:nvGrpSpPr>
        <p:grpSpPr>
          <a:xfrm>
            <a:off x="8383560" y="4329950"/>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59" name="Shape 251"/>
          <p:cNvGrpSpPr/>
          <p:nvPr/>
        </p:nvGrpSpPr>
        <p:grpSpPr>
          <a:xfrm>
            <a:off x="7508368" y="4319550"/>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62" name="Shape 254"/>
          <p:cNvGrpSpPr/>
          <p:nvPr/>
        </p:nvGrpSpPr>
        <p:grpSpPr>
          <a:xfrm>
            <a:off x="7945963" y="4319550"/>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&amp; 2000 Series: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924157339"/>
              </p:ext>
            </p:extLst>
          </p:nvPr>
        </p:nvGraphicFramePr>
        <p:xfrm>
          <a:off x="252002" y="900001"/>
          <a:ext cx="8640003" cy="3318746"/>
        </p:xfrm>
        <a:graphic>
          <a:graphicData uri="http://schemas.openxmlformats.org/drawingml/2006/table">
            <a:tbl>
              <a:tblPr firstRow="1" bandRow="1">
                <a:effectLst/>
                <a:tableStyleId>{073A0DAA-6AF3-43AB-8588-CEC1D06C72B9}</a:tableStyleId>
              </a:tblPr>
              <a:tblGrid>
                <a:gridCol w="1444718"/>
                <a:gridCol w="1439057"/>
                <a:gridCol w="1439057"/>
                <a:gridCol w="1439057"/>
                <a:gridCol w="1439057"/>
                <a:gridCol w="143905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FG-2000E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FG-2500E</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90 / 90 / 60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150 / 150 / 95 Gbps</a:t>
                      </a: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6x 10GE SPF+, </a:t>
                      </a:r>
                      <a:br>
                        <a:rPr lang="en-US" sz="900" dirty="0" smtClean="0"/>
                      </a:br>
                      <a:r>
                        <a:rPr lang="en-US" sz="900" dirty="0" smtClean="0"/>
                        <a:t>34x GE RJ45</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2x 10GE Bypass SFP+,10x 10GE SPF+, </a:t>
                      </a:r>
                      <a:br>
                        <a:rPr lang="en-US" sz="900" dirty="0" smtClean="0"/>
                      </a:br>
                      <a:r>
                        <a:rPr lang="en-US" sz="900" dirty="0" smtClean="0"/>
                        <a:t>34x GE RJ45</a:t>
                      </a:r>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 10</a:t>
                      </a:r>
                      <a:r>
                        <a:rPr lang="en-US" sz="900" baseline="0" dirty="0" smtClean="0">
                          <a:latin typeface="+mn-lt"/>
                          <a:cs typeface="Arial Narrow"/>
                        </a:rPr>
                        <a:t> GE RJ45</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588525166"/>
              </p:ext>
            </p:extLst>
          </p:nvPr>
        </p:nvGraphicFramePr>
        <p:xfrm>
          <a:off x="252001" y="900001"/>
          <a:ext cx="8640005" cy="3892905"/>
        </p:xfrm>
        <a:graphic>
          <a:graphicData uri="http://schemas.openxmlformats.org/drawingml/2006/table">
            <a:tbl>
              <a:tblPr firstRow="1" bandRow="1">
                <a:effectLst/>
                <a:tableStyleId>{073A0DAA-6AF3-43AB-8588-CEC1D06C72B9}</a:tableStyleId>
              </a:tblPr>
              <a:tblGrid>
                <a:gridCol w="1271448"/>
                <a:gridCol w="1052651"/>
                <a:gridCol w="1052651"/>
                <a:gridCol w="1052651"/>
                <a:gridCol w="1052651"/>
                <a:gridCol w="1052651"/>
                <a:gridCol w="1052651"/>
                <a:gridCol w="1052651"/>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95 Mil</a:t>
                      </a: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480,000</a:t>
                      </a:r>
                      <a:endParaRPr lang="en-US" sz="900" dirty="0" smtClean="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135 Gbps</a:t>
                      </a: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r>
                        <a:rPr lang="en-US" sz="900" b="1" dirty="0" err="1" smtClean="0">
                          <a:solidFill>
                            <a:srgbClr val="FFFFFF"/>
                          </a:solidFill>
                        </a:rPr>
                        <a:t>Ent</a:t>
                      </a:r>
                      <a:r>
                        <a:rPr lang="en-US" sz="900" b="1"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43 /23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45 / 22 Gbps</a:t>
                      </a:r>
                    </a:p>
                  </a:txBody>
                  <a:tcPr marT="34290" marB="34290" anchor="ctr"/>
                </a:tc>
                <a:tc>
                  <a:txBody>
                    <a:bodyPr/>
                    <a:lstStyle/>
                    <a:p>
                      <a:pPr algn="ctr"/>
                      <a:r>
                        <a:rPr lang="en-US" sz="900" dirty="0" smtClean="0"/>
                        <a:t>44 /26 Gbps</a:t>
                      </a:r>
                      <a:endParaRPr lang="en-US" sz="900" dirty="0"/>
                    </a:p>
                  </a:txBody>
                  <a:tcPr marT="34290" marB="34290" anchor="ctr"/>
                </a:tc>
                <a:tc>
                  <a:txBody>
                    <a:bodyPr/>
                    <a:lstStyle/>
                    <a:p>
                      <a:pPr algn="ctr"/>
                      <a:r>
                        <a:rPr lang="en-US" sz="900" dirty="0" smtClean="0">
                          <a:solidFill>
                            <a:schemeClr val="tx1"/>
                          </a:solidFill>
                          <a:latin typeface="+mn-lt"/>
                          <a:cs typeface="Arial Narrow"/>
                        </a:rPr>
                        <a:t>57 / 22 Gbps</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75 / 21 Gbps</a:t>
                      </a: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a:t>
                      </a:r>
                      <a:r>
                        <a:rPr lang="en-US" sz="900" b="1" dirty="0" err="1" smtClean="0">
                          <a:solidFill>
                            <a:srgbClr val="FFFFFF"/>
                          </a:solidFill>
                        </a:rPr>
                        <a:t>Ent</a:t>
                      </a:r>
                      <a:r>
                        <a:rPr lang="en-US" sz="900" b="1" dirty="0" smtClean="0">
                          <a:solidFill>
                            <a:srgbClr val="FFFFFF"/>
                          </a:solidFill>
                        </a:rPr>
                        <a:t>.</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18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24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r>
              <a:tr h="891540">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4 x 40GE QSFP+, 8x 10GE SFP+,</a:t>
                      </a:r>
                      <a:r>
                        <a:rPr lang="fr-FR" sz="900" baseline="0" dirty="0" smtClean="0">
                          <a:solidFill>
                            <a:schemeClr val="tx1"/>
                          </a:solidFill>
                        </a:rPr>
                        <a:t> </a:t>
                      </a:r>
                      <a:r>
                        <a:rPr lang="fr-FR" sz="900" dirty="0" smtClean="0">
                          <a:solidFill>
                            <a:schemeClr val="tx1"/>
                          </a:solidFill>
                        </a:rPr>
                        <a:t>2 x GE RJ45</a:t>
                      </a:r>
                    </a:p>
                    <a:p>
                      <a:pPr algn="ctr"/>
                      <a:endParaRPr lang="fr-FR" sz="900" dirty="0" smtClean="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20574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80" y="2566737"/>
            <a:ext cx="184658" cy="307773"/>
          </a:xfrm>
          <a:prstGeom prst="rect">
            <a:avLst/>
          </a:prstGeom>
          <a:noFill/>
        </p:spPr>
        <p:txBody>
          <a:bodyPr wrap="none" lIns="91436" tIns="45718" rIns="91436" bIns="45718"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6"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5" y="1797048"/>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4"/>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4"/>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5"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9" y="2296499"/>
            <a:ext cx="371646" cy="547200"/>
          </a:xfrm>
          <a:prstGeom prst="rect">
            <a:avLst/>
          </a:prstGeom>
        </p:spPr>
      </p:pic>
      <p:sp>
        <p:nvSpPr>
          <p:cNvPr id="39" name="Oval 3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0" name="Oval 39"/>
          <p:cNvSpPr/>
          <p:nvPr/>
        </p:nvSpPr>
        <p:spPr bwMode="auto">
          <a:xfrm>
            <a:off x="279234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2" name="Oval 41"/>
          <p:cNvSpPr/>
          <p:nvPr/>
        </p:nvSpPr>
        <p:spPr bwMode="auto">
          <a:xfrm>
            <a:off x="3223784" y="150916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3" name="TextBox 3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3" y="4062941"/>
            <a:ext cx="505867" cy="503339"/>
          </a:xfrm>
          <a:prstGeom prst="rect">
            <a:avLst/>
          </a:prstGeom>
        </p:spPr>
      </p:pic>
      <p:pic>
        <p:nvPicPr>
          <p:cNvPr id="61" name="Picture 60"/>
          <p:cNvPicPr>
            <a:picLocks noChangeAspect="1"/>
          </p:cNvPicPr>
          <p:nvPr/>
        </p:nvPicPr>
        <p:blipFill>
          <a:blip r:embed="rId16"/>
          <a:stretch>
            <a:fillRect/>
          </a:stretch>
        </p:blipFill>
        <p:spPr>
          <a:xfrm>
            <a:off x="6703208" y="4104601"/>
            <a:ext cx="468167" cy="438533"/>
          </a:xfrm>
          <a:prstGeom prst="rect">
            <a:avLst/>
          </a:prstGeom>
        </p:spPr>
      </p:pic>
      <p:pic>
        <p:nvPicPr>
          <p:cNvPr id="62" name="Picture 61"/>
          <p:cNvPicPr>
            <a:picLocks noChangeAspect="1"/>
          </p:cNvPicPr>
          <p:nvPr/>
        </p:nvPicPr>
        <p:blipFill>
          <a:blip r:embed="rId17"/>
          <a:stretch>
            <a:fillRect/>
          </a:stretch>
        </p:blipFill>
        <p:spPr>
          <a:xfrm>
            <a:off x="8097409" y="4111845"/>
            <a:ext cx="613216" cy="427264"/>
          </a:xfrm>
          <a:prstGeom prst="rect">
            <a:avLst/>
          </a:prstGeom>
        </p:spPr>
      </p:pic>
      <p:grpSp>
        <p:nvGrpSpPr>
          <p:cNvPr id="63" name="Group 62"/>
          <p:cNvGrpSpPr/>
          <p:nvPr/>
        </p:nvGrpSpPr>
        <p:grpSpPr>
          <a:xfrm>
            <a:off x="5984936" y="4091312"/>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67" name="Rounded Rectangle 6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68" name="Rounded Rectangle 67"/>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0" name="Rounded Rectangle 4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NP-Direct.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3"/>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44406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399376"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2488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72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290,000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36" name="Picture 3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p:cNvPicPr>
            <a:picLocks noChangeAspect="1"/>
          </p:cNvPicPr>
          <p:nvPr/>
        </p:nvPicPr>
        <p:blipFill>
          <a:blip r:embed="rId14"/>
          <a:stretch>
            <a:fillRect/>
          </a:stretch>
        </p:blipFill>
        <p:spPr>
          <a:xfrm>
            <a:off x="7396793" y="4062941"/>
            <a:ext cx="505867" cy="503339"/>
          </a:xfrm>
          <a:prstGeom prst="rect">
            <a:avLst/>
          </a:prstGeom>
        </p:spPr>
      </p:pic>
      <p:pic>
        <p:nvPicPr>
          <p:cNvPr id="38" name="Picture 37"/>
          <p:cNvPicPr>
            <a:picLocks noChangeAspect="1"/>
          </p:cNvPicPr>
          <p:nvPr/>
        </p:nvPicPr>
        <p:blipFill>
          <a:blip r:embed="rId15"/>
          <a:stretch>
            <a:fillRect/>
          </a:stretch>
        </p:blipFill>
        <p:spPr>
          <a:xfrm>
            <a:off x="6703208" y="4104601"/>
            <a:ext cx="468167" cy="438533"/>
          </a:xfrm>
          <a:prstGeom prst="rect">
            <a:avLst/>
          </a:prstGeom>
        </p:spPr>
      </p:pic>
      <p:pic>
        <p:nvPicPr>
          <p:cNvPr id="39" name="Picture 38"/>
          <p:cNvPicPr>
            <a:picLocks noChangeAspect="1"/>
          </p:cNvPicPr>
          <p:nvPr/>
        </p:nvPicPr>
        <p:blipFill>
          <a:blip r:embed="rId16"/>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7" name="Straight Connector 4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6.8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1" name="Picture 50"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8" name="Picture 47"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2951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0" name="Picture 59"/>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4" y="1046119"/>
            <a:ext cx="1239748" cy="756324"/>
          </a:xfrm>
          <a:prstGeom prst="rect">
            <a:avLst/>
          </a:prstGeom>
          <a:noFill/>
          <a:ln>
            <a:noFill/>
          </a:ln>
        </p:spPr>
      </p:pic>
      <p:sp>
        <p:nvSpPr>
          <p:cNvPr id="136" name="Shape 87"/>
          <p:cNvSpPr/>
          <p:nvPr/>
        </p:nvSpPr>
        <p:spPr>
          <a:xfrm>
            <a:off x="4419444" y="3449090"/>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sp>
        <p:nvSpPr>
          <p:cNvPr id="137" name="Shape 88"/>
          <p:cNvSpPr/>
          <p:nvPr/>
        </p:nvSpPr>
        <p:spPr>
          <a:xfrm>
            <a:off x="277590" y="1089812"/>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1" y="1292492"/>
            <a:ext cx="1475923" cy="974667"/>
          </a:xfrm>
          <a:prstGeom prst="rect">
            <a:avLst/>
          </a:prstGeom>
          <a:noFill/>
          <a:ln>
            <a:noFill/>
          </a:ln>
        </p:spPr>
      </p:pic>
      <p:cxnSp>
        <p:nvCxnSpPr>
          <p:cNvPr id="139" name="Shape 90"/>
          <p:cNvCxnSpPr/>
          <p:nvPr/>
        </p:nvCxnSpPr>
        <p:spPr>
          <a:xfrm>
            <a:off x="4576043" y="2749550"/>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1"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1"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90" y="1919908"/>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4"/>
            <a:ext cx="2116864" cy="204310"/>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6"/>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6" y="1869742"/>
            <a:ext cx="2165431" cy="615553"/>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Carrier Class Firewall </a:t>
            </a:r>
          </a:p>
          <a:p>
            <a:pPr algn="ctr">
              <a:buSzPct val="25000"/>
            </a:pPr>
            <a:r>
              <a:rPr lang="en" sz="10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9" y="2204589"/>
            <a:ext cx="1453396" cy="886885"/>
          </a:xfrm>
          <a:prstGeom prst="rect">
            <a:avLst/>
          </a:prstGeom>
          <a:noFill/>
          <a:ln>
            <a:noFill/>
          </a:ln>
        </p:spPr>
      </p:pic>
      <p:sp>
        <p:nvSpPr>
          <p:cNvPr id="149" name="Shape 100"/>
          <p:cNvSpPr/>
          <p:nvPr/>
        </p:nvSpPr>
        <p:spPr>
          <a:xfrm>
            <a:off x="6503078" y="4240252"/>
            <a:ext cx="2219394"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Distributed Enterprise</a:t>
            </a:r>
          </a:p>
          <a:p>
            <a:pPr algn="ctr">
              <a:buSzPct val="25000"/>
            </a:pPr>
            <a:r>
              <a:rPr lang="en" sz="1000" b="1">
                <a:solidFill>
                  <a:srgbClr val="FFFFFF"/>
                </a:solidFill>
                <a:latin typeface="Arial"/>
                <a:ea typeface="Arial"/>
                <a:cs typeface="Arial"/>
                <a:sym typeface="Arial"/>
              </a:rPr>
              <a:t>&amp; Small Business</a:t>
            </a:r>
          </a:p>
        </p:txBody>
      </p:sp>
      <p:sp>
        <p:nvSpPr>
          <p:cNvPr id="150" name="Shape 101"/>
          <p:cNvSpPr/>
          <p:nvPr/>
        </p:nvSpPr>
        <p:spPr>
          <a:xfrm>
            <a:off x="7686203" y="2717417"/>
            <a:ext cx="1236449"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1" y="1249797"/>
            <a:ext cx="662185" cy="553997"/>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Cloud </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(CFW)</a:t>
            </a:r>
          </a:p>
        </p:txBody>
      </p:sp>
      <p:sp>
        <p:nvSpPr>
          <p:cNvPr id="153" name="Shape 104"/>
          <p:cNvSpPr txBox="1"/>
          <p:nvPr/>
        </p:nvSpPr>
        <p:spPr>
          <a:xfrm>
            <a:off x="6455009" y="3025266"/>
            <a:ext cx="1331627" cy="246220"/>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1"/>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Internal</a:t>
            </a:r>
          </a:p>
          <a:p>
            <a:pPr>
              <a:buSzPct val="25000"/>
            </a:pPr>
            <a:r>
              <a:rPr lang="en" sz="1000" b="1">
                <a:solidFill>
                  <a:srgbClr val="36424A"/>
                </a:solidFill>
              </a:rPr>
              <a:t>Segmentation</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(I</a:t>
            </a:r>
            <a:r>
              <a:rPr lang="en" sz="1000">
                <a:solidFill>
                  <a:srgbClr val="36424A"/>
                </a:solidFill>
              </a:rPr>
              <a:t>S</a:t>
            </a:r>
            <a:r>
              <a:rPr lang="en" sz="1000">
                <a:solidFill>
                  <a:srgbClr val="36424A"/>
                </a:solidFill>
                <a:latin typeface="Arial"/>
                <a:ea typeface="Arial"/>
                <a:cs typeface="Arial"/>
                <a:sym typeface="Arial"/>
              </a:rPr>
              <a:t>FW)</a:t>
            </a:r>
          </a:p>
        </p:txBody>
      </p:sp>
      <p:sp>
        <p:nvSpPr>
          <p:cNvPr id="157" name="Shape 108"/>
          <p:cNvSpPr/>
          <p:nvPr/>
        </p:nvSpPr>
        <p:spPr>
          <a:xfrm>
            <a:off x="7106122" y="1528442"/>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1" y="1524475"/>
            <a:ext cx="656704" cy="831272"/>
          </a:xfrm>
          <a:prstGeom prst="rect">
            <a:avLst/>
          </a:prstGeom>
          <a:noFill/>
          <a:ln>
            <a:noFill/>
          </a:ln>
        </p:spPr>
      </p:pic>
      <p:sp>
        <p:nvSpPr>
          <p:cNvPr id="159" name="Shape 110"/>
          <p:cNvSpPr txBox="1"/>
          <p:nvPr/>
        </p:nvSpPr>
        <p:spPr>
          <a:xfrm rot="16200000">
            <a:off x="-283212" y="3512666"/>
            <a:ext cx="843425" cy="276998"/>
          </a:xfrm>
          <a:prstGeom prst="rect">
            <a:avLst/>
          </a:prstGeom>
          <a:noFill/>
          <a:ln>
            <a:noFill/>
          </a:ln>
        </p:spPr>
        <p:txBody>
          <a:bodyPr lIns="91421" tIns="45698" rIns="91421" bIns="45698" anchor="t" anchorCtr="0">
            <a:noAutofit/>
          </a:bodyPr>
          <a:lstStyle/>
          <a:p>
            <a:pPr algn="ctr">
              <a:buSzPct val="25000"/>
            </a:pPr>
            <a:r>
              <a:rPr lang="en" sz="1200">
                <a:solidFill>
                  <a:srgbClr val="7F7F7F"/>
                </a:solidFill>
                <a:latin typeface="Arial"/>
                <a:ea typeface="Arial"/>
                <a:cs typeface="Arial"/>
                <a:sym typeface="Arial"/>
              </a:rPr>
              <a:t>Boundary</a:t>
            </a:r>
          </a:p>
        </p:txBody>
      </p:sp>
      <p:grpSp>
        <p:nvGrpSpPr>
          <p:cNvPr id="160" name="Shape 111"/>
          <p:cNvGrpSpPr/>
          <p:nvPr/>
        </p:nvGrpSpPr>
        <p:grpSpPr>
          <a:xfrm>
            <a:off x="6802559" y="3409532"/>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1</a:t>
              </a:r>
            </a:p>
          </p:txBody>
        </p:sp>
      </p:grpSp>
      <p:sp>
        <p:nvSpPr>
          <p:cNvPr id="163" name="Shape 114"/>
          <p:cNvSpPr/>
          <p:nvPr/>
        </p:nvSpPr>
        <p:spPr>
          <a:xfrm>
            <a:off x="509613" y="2549886"/>
            <a:ext cx="2116800" cy="2042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8"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2"/>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7"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2"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10" y="4123508"/>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3" y="3186343"/>
            <a:ext cx="470708" cy="473825"/>
          </a:xfrm>
          <a:prstGeom prst="rect">
            <a:avLst/>
          </a:prstGeom>
          <a:noFill/>
          <a:ln>
            <a:noFill/>
          </a:ln>
        </p:spPr>
      </p:pic>
      <p:grpSp>
        <p:nvGrpSpPr>
          <p:cNvPr id="170" name="Shape 121"/>
          <p:cNvGrpSpPr/>
          <p:nvPr/>
        </p:nvGrpSpPr>
        <p:grpSpPr>
          <a:xfrm>
            <a:off x="4484241"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grpSp>
      <p:sp>
        <p:nvSpPr>
          <p:cNvPr id="232" name="Shape 183"/>
          <p:cNvSpPr txBox="1"/>
          <p:nvPr/>
        </p:nvSpPr>
        <p:spPr>
          <a:xfrm>
            <a:off x="3032076" y="3186776"/>
            <a:ext cx="1453499" cy="773999"/>
          </a:xfrm>
          <a:prstGeom prst="rect">
            <a:avLst/>
          </a:prstGeom>
          <a:noFill/>
          <a:ln>
            <a:noFill/>
          </a:ln>
        </p:spPr>
        <p:txBody>
          <a:bodyPr lIns="91421" tIns="45698" rIns="91421" bIns="45698" anchor="t" anchorCtr="0">
            <a:noAutofit/>
          </a:bodyPr>
          <a:lstStyle/>
          <a:p>
            <a:pPr algn="ctr">
              <a:buSzPct val="25000"/>
            </a:pPr>
            <a:r>
              <a:rPr lang="en" sz="1000" b="1">
                <a:solidFill>
                  <a:schemeClr val="dk1"/>
                </a:solidFill>
                <a:latin typeface="Arial"/>
                <a:ea typeface="Arial"/>
                <a:cs typeface="Arial"/>
                <a:sym typeface="Arial"/>
              </a:rPr>
              <a:t>Next Gen Firewall</a:t>
            </a:r>
          </a:p>
          <a:p>
            <a:pPr algn="ctr">
              <a:buSzPct val="25000"/>
            </a:pPr>
            <a:r>
              <a:rPr lang="en" sz="1000" b="1">
                <a:solidFill>
                  <a:schemeClr val="dk1"/>
                </a:solidFill>
                <a:latin typeface="Arial"/>
                <a:ea typeface="Arial"/>
                <a:cs typeface="Arial"/>
                <a:sym typeface="Arial"/>
              </a:rPr>
              <a:t>+ Advanced</a:t>
            </a:r>
          </a:p>
          <a:p>
            <a:pPr algn="ctr">
              <a:buSzPct val="25000"/>
            </a:pPr>
            <a:r>
              <a:rPr lang="en" sz="1000" b="1">
                <a:solidFill>
                  <a:schemeClr val="dk1"/>
                </a:solidFill>
                <a:latin typeface="Arial"/>
                <a:ea typeface="Arial"/>
                <a:cs typeface="Arial"/>
                <a:sym typeface="Arial"/>
              </a:rPr>
              <a:t>Threat Protection / N</a:t>
            </a:r>
            <a:r>
              <a:rPr lang="en" sz="1000" b="1">
                <a:solidFill>
                  <a:schemeClr val="dk1"/>
                </a:solidFill>
              </a:rPr>
              <a:t>ext </a:t>
            </a:r>
            <a:r>
              <a:rPr lang="en" sz="1000" b="1">
                <a:solidFill>
                  <a:schemeClr val="dk1"/>
                </a:solidFill>
                <a:latin typeface="Arial"/>
                <a:ea typeface="Arial"/>
                <a:cs typeface="Arial"/>
                <a:sym typeface="Arial"/>
              </a:rPr>
              <a:t>Gen IPS</a:t>
            </a:r>
          </a:p>
          <a:p>
            <a:pPr algn="ctr">
              <a:buSzPct val="25000"/>
            </a:pPr>
            <a:r>
              <a:rPr lang="en" sz="1000">
                <a:solidFill>
                  <a:schemeClr val="dk1"/>
                </a:solidFill>
                <a:latin typeface="Arial"/>
                <a:ea typeface="Arial"/>
                <a:cs typeface="Arial"/>
                <a:sym typeface="Arial"/>
              </a:rPr>
              <a:t>(NGFW + ATP) / NGIPS</a:t>
            </a:r>
          </a:p>
        </p:txBody>
      </p:sp>
      <p:sp>
        <p:nvSpPr>
          <p:cNvPr id="233" name="Shape 184"/>
          <p:cNvSpPr txBox="1"/>
          <p:nvPr/>
        </p:nvSpPr>
        <p:spPr>
          <a:xfrm>
            <a:off x="7077708" y="3383679"/>
            <a:ext cx="1920039" cy="419066"/>
          </a:xfrm>
          <a:prstGeom prst="rect">
            <a:avLst/>
          </a:prstGeom>
          <a:noFill/>
          <a:ln>
            <a:noFill/>
          </a:ln>
        </p:spPr>
        <p:txBody>
          <a:bodyPr lIns="91421" tIns="45698" rIns="91421" bIns="45698" anchor="t" anchorCtr="0">
            <a:noAutofit/>
          </a:bodyPr>
          <a:lstStyle/>
          <a:p>
            <a:pPr algn="ctr">
              <a:buSzPct val="25000"/>
            </a:pPr>
            <a:r>
              <a:rPr lang="en" sz="1000" b="1" dirty="0" smtClean="0">
                <a:solidFill>
                  <a:srgbClr val="36424A"/>
                </a:solidFill>
                <a:latin typeface="Arial"/>
                <a:ea typeface="Arial"/>
                <a:cs typeface="Arial"/>
                <a:sym typeface="Arial"/>
              </a:rPr>
              <a:t>Unified Threat</a:t>
            </a:r>
            <a:r>
              <a:rPr lang="en-US" sz="1000" b="1" dirty="0" smtClean="0">
                <a:solidFill>
                  <a:srgbClr val="36424A"/>
                </a:solidFill>
                <a:latin typeface="Arial"/>
                <a:ea typeface="Arial"/>
                <a:cs typeface="Arial"/>
                <a:sym typeface="Arial"/>
              </a:rPr>
              <a:t> </a:t>
            </a:r>
            <a:r>
              <a:rPr lang="en" sz="1000" b="1" dirty="0" smtClean="0">
                <a:solidFill>
                  <a:srgbClr val="36424A"/>
                </a:solidFill>
                <a:latin typeface="Arial"/>
                <a:ea typeface="Arial"/>
                <a:cs typeface="Arial"/>
                <a:sym typeface="Arial"/>
              </a:rPr>
              <a:t>Management </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a:t>
            </a:r>
            <a:r>
              <a:rPr lang="en" sz="1000" dirty="0" smtClean="0">
                <a:solidFill>
                  <a:srgbClr val="36424A"/>
                </a:solidFill>
                <a:latin typeface="Arial"/>
                <a:ea typeface="Arial"/>
                <a:cs typeface="Arial"/>
                <a:sym typeface="Arial"/>
              </a:rPr>
              <a:t>UTM</a:t>
            </a:r>
            <a:r>
              <a:rPr lang="en-US" sz="1000" dirty="0" smtClean="0">
                <a:solidFill>
                  <a:srgbClr val="36424A"/>
                </a:solidFill>
                <a:latin typeface="Arial"/>
                <a:ea typeface="Arial"/>
                <a:cs typeface="Arial"/>
                <a:sym typeface="Arial"/>
              </a:rPr>
              <a:t>)</a:t>
            </a:r>
            <a:endParaRPr lang="en" sz="1000" dirty="0">
              <a:solidFill>
                <a:srgbClr val="36424A"/>
              </a:solidFill>
              <a:latin typeface="Arial"/>
              <a:ea typeface="Arial"/>
              <a:cs typeface="Arial"/>
              <a:sym typeface="Arial"/>
            </a:endParaRP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8"/>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10" y="2717552"/>
            <a:ext cx="885300" cy="692100"/>
          </a:xfrm>
          <a:prstGeom prst="rect">
            <a:avLst/>
          </a:prstGeom>
          <a:noFill/>
          <a:ln>
            <a:noFill/>
          </a:ln>
        </p:spPr>
      </p:pic>
      <p:sp>
        <p:nvSpPr>
          <p:cNvPr id="236" name="Shape 187"/>
          <p:cNvSpPr/>
          <p:nvPr/>
        </p:nvSpPr>
        <p:spPr>
          <a:xfrm>
            <a:off x="3896824" y="1019634"/>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3</a:t>
              </a:r>
              <a:endParaRPr lang="en" sz="1600" b="1" dirty="0">
                <a:solidFill>
                  <a:srgbClr val="FFFFFF"/>
                </a:solidFill>
                <a:latin typeface="Arial"/>
                <a:ea typeface="Arial"/>
                <a:cs typeface="Arial"/>
                <a:sym typeface="Arial"/>
              </a:endParaRPr>
            </a:p>
          </p:txBody>
        </p:sp>
      </p:grpSp>
      <p:grpSp>
        <p:nvGrpSpPr>
          <p:cNvPr id="240" name="Shape 192"/>
          <p:cNvGrpSpPr/>
          <p:nvPr/>
        </p:nvGrpSpPr>
        <p:grpSpPr>
          <a:xfrm>
            <a:off x="221887" y="2894327"/>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4</a:t>
              </a:r>
              <a:endParaRPr lang="en" sz="1600" b="1" dirty="0">
                <a:solidFill>
                  <a:srgbClr val="FFFFFF"/>
                </a:solidFill>
                <a:latin typeface="Arial"/>
                <a:ea typeface="Arial"/>
                <a:cs typeface="Arial"/>
                <a:sym typeface="Arial"/>
              </a:endParaRPr>
            </a:p>
          </p:txBody>
        </p:sp>
      </p:grpSp>
      <p:grpSp>
        <p:nvGrpSpPr>
          <p:cNvPr id="243" name="Shape 195"/>
          <p:cNvGrpSpPr/>
          <p:nvPr/>
        </p:nvGrpSpPr>
        <p:grpSpPr>
          <a:xfrm>
            <a:off x="3956983" y="1354452"/>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7</a:t>
              </a:r>
              <a:endParaRPr lang="en" sz="1600" b="1" dirty="0">
                <a:solidFill>
                  <a:srgbClr val="FFFFFF"/>
                </a:solidFill>
              </a:endParaRPr>
            </a:p>
          </p:txBody>
        </p:sp>
      </p:grpSp>
      <p:grpSp>
        <p:nvGrpSpPr>
          <p:cNvPr id="246" name="Shape 198"/>
          <p:cNvGrpSpPr/>
          <p:nvPr/>
        </p:nvGrpSpPr>
        <p:grpSpPr>
          <a:xfrm>
            <a:off x="6904163" y="1858764"/>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8</a:t>
              </a:r>
              <a:endParaRPr lang="en" sz="1600" b="1" dirty="0">
                <a:solidFill>
                  <a:srgbClr val="FFFFFF"/>
                </a:solidFill>
              </a:endParaRPr>
            </a:p>
          </p:txBody>
        </p:sp>
      </p:grpSp>
      <p:sp>
        <p:nvSpPr>
          <p:cNvPr id="249" name="Shape 201"/>
          <p:cNvSpPr/>
          <p:nvPr/>
        </p:nvSpPr>
        <p:spPr>
          <a:xfrm>
            <a:off x="1764883" y="4195236"/>
            <a:ext cx="1913885"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Enterprise Campus </a:t>
            </a:r>
          </a:p>
          <a:p>
            <a:pPr algn="ctr">
              <a:buSzPct val="25000"/>
            </a:pPr>
            <a:r>
              <a:rPr lang="en" sz="1000" b="1">
                <a:solidFill>
                  <a:srgbClr val="FFFFFF"/>
                </a:solidFill>
                <a:latin typeface="Arial"/>
                <a:ea typeface="Arial"/>
                <a:cs typeface="Arial"/>
                <a:sym typeface="Arial"/>
              </a:rPr>
              <a:t>Or Branch Office</a:t>
            </a:r>
          </a:p>
        </p:txBody>
      </p:sp>
      <p:sp>
        <p:nvSpPr>
          <p:cNvPr id="250" name="Shape 202"/>
          <p:cNvSpPr txBox="1"/>
          <p:nvPr/>
        </p:nvSpPr>
        <p:spPr>
          <a:xfrm>
            <a:off x="3756558" y="2490650"/>
            <a:ext cx="1236260" cy="461664"/>
          </a:xfrm>
          <a:prstGeom prst="rect">
            <a:avLst/>
          </a:prstGeom>
          <a:noFill/>
          <a:ln>
            <a:noFill/>
          </a:ln>
        </p:spPr>
        <p:txBody>
          <a:bodyPr lIns="91421" tIns="45698" rIns="91421" bIns="45698" anchor="t" anchorCtr="0">
            <a:noAutofit/>
          </a:bodyPr>
          <a:lstStyle/>
          <a:p>
            <a:pPr algn="ctr">
              <a:buSzPct val="25000"/>
            </a:pPr>
            <a:r>
              <a:rPr lang="en" sz="1200" b="1">
                <a:solidFill>
                  <a:srgbClr val="FFFFFF"/>
                </a:solidFill>
                <a:latin typeface="Arial"/>
                <a:ea typeface="Arial"/>
                <a:cs typeface="Arial"/>
                <a:sym typeface="Arial"/>
              </a:rPr>
              <a:t>Core Network</a:t>
            </a:r>
          </a:p>
          <a:p>
            <a:pPr algn="ctr">
              <a:buSzPct val="25000"/>
            </a:pPr>
            <a:r>
              <a:rPr lang="en" sz="1200" b="1">
                <a:solidFill>
                  <a:srgbClr val="FFFFFF"/>
                </a:solidFill>
                <a:latin typeface="Arial"/>
                <a:ea typeface="Arial"/>
                <a:cs typeface="Arial"/>
                <a:sym typeface="Arial"/>
              </a:rPr>
              <a:t>Internet / WAN</a:t>
            </a:r>
          </a:p>
        </p:txBody>
      </p:sp>
      <p:sp>
        <p:nvSpPr>
          <p:cNvPr id="251" name="Shape 203"/>
          <p:cNvSpPr txBox="1"/>
          <p:nvPr/>
        </p:nvSpPr>
        <p:spPr>
          <a:xfrm>
            <a:off x="522914" y="1830665"/>
            <a:ext cx="1988942" cy="553997"/>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Data Center Firewall</a:t>
            </a:r>
          </a:p>
          <a:p>
            <a:pPr>
              <a:buSzPct val="25000"/>
            </a:pPr>
            <a:r>
              <a:rPr lang="en" sz="1000">
                <a:solidFill>
                  <a:srgbClr val="36424A"/>
                </a:solidFill>
                <a:latin typeface="Arial"/>
                <a:ea typeface="Arial"/>
                <a:cs typeface="Arial"/>
                <a:sym typeface="Arial"/>
              </a:rPr>
              <a:t>(DCFW)</a:t>
            </a:r>
          </a:p>
          <a:p>
            <a:endParaRPr sz="100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5</a:t>
              </a:r>
              <a:endParaRPr lang="en" sz="1600" b="1" dirty="0">
                <a:solidFill>
                  <a:srgbClr val="FFFFFF"/>
                </a:solidFill>
              </a:endParaRPr>
            </a:p>
          </p:txBody>
        </p:sp>
      </p:grpSp>
      <p:sp>
        <p:nvSpPr>
          <p:cNvPr id="255" name="Shape 207"/>
          <p:cNvSpPr txBox="1"/>
          <p:nvPr/>
        </p:nvSpPr>
        <p:spPr>
          <a:xfrm>
            <a:off x="1261483" y="1333705"/>
            <a:ext cx="1250372" cy="400109"/>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Virtual Machine Firewall</a:t>
            </a:r>
          </a:p>
        </p:txBody>
      </p:sp>
      <p:grpSp>
        <p:nvGrpSpPr>
          <p:cNvPr id="256" name="Shape 208"/>
          <p:cNvGrpSpPr/>
          <p:nvPr/>
        </p:nvGrpSpPr>
        <p:grpSpPr>
          <a:xfrm>
            <a:off x="987759" y="1342136"/>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6</a:t>
              </a:r>
              <a:endParaRPr lang="en" sz="1600" b="1" dirty="0">
                <a:solidFill>
                  <a:srgbClr val="FFFFFF"/>
                </a:solidFill>
              </a:endParaRPr>
            </a:p>
          </p:txBody>
        </p:sp>
      </p:grpSp>
      <p:grpSp>
        <p:nvGrpSpPr>
          <p:cNvPr id="259" name="Shape 211"/>
          <p:cNvGrpSpPr/>
          <p:nvPr/>
        </p:nvGrpSpPr>
        <p:grpSpPr>
          <a:xfrm>
            <a:off x="486978" y="1177845"/>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9" y="1684417"/>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9" y="1369966"/>
            <a:ext cx="360099" cy="477008"/>
          </a:xfrm>
          <a:prstGeom prst="rect">
            <a:avLst/>
          </a:prstGeom>
          <a:noFill/>
          <a:ln>
            <a:noFill/>
          </a:ln>
        </p:spPr>
      </p:pic>
      <p:grpSp>
        <p:nvGrpSpPr>
          <p:cNvPr id="269" name="Shape 111"/>
          <p:cNvGrpSpPr/>
          <p:nvPr/>
        </p:nvGrpSpPr>
        <p:grpSpPr>
          <a:xfrm>
            <a:off x="6802559" y="3755944"/>
            <a:ext cx="297678" cy="338554"/>
            <a:chOff x="4622189" y="4452469"/>
            <a:chExt cx="297678" cy="338554"/>
          </a:xfrm>
        </p:grpSpPr>
        <p:sp>
          <p:nvSpPr>
            <p:cNvPr id="270"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71"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a:solidFill>
                    <a:srgbClr val="FFFFFF"/>
                  </a:solidFill>
                  <a:latin typeface="Arial"/>
                  <a:ea typeface="Arial"/>
                  <a:cs typeface="Arial"/>
                  <a:sym typeface="Arial"/>
                </a:rPr>
                <a:t>2</a:t>
              </a:r>
              <a:endParaRPr lang="en" sz="1600" b="1" dirty="0">
                <a:solidFill>
                  <a:srgbClr val="FFFFFF"/>
                </a:solidFill>
                <a:latin typeface="Arial"/>
                <a:ea typeface="Arial"/>
                <a:cs typeface="Arial"/>
                <a:sym typeface="Arial"/>
              </a:endParaRPr>
            </a:p>
          </p:txBody>
        </p:sp>
      </p:grpSp>
      <p:sp>
        <p:nvSpPr>
          <p:cNvPr id="272" name="Shape 184"/>
          <p:cNvSpPr txBox="1"/>
          <p:nvPr/>
        </p:nvSpPr>
        <p:spPr>
          <a:xfrm>
            <a:off x="6993468" y="3814459"/>
            <a:ext cx="2150532" cy="500109"/>
          </a:xfrm>
          <a:prstGeom prst="rect">
            <a:avLst/>
          </a:prstGeom>
          <a:noFill/>
          <a:ln>
            <a:noFill/>
          </a:ln>
        </p:spPr>
        <p:txBody>
          <a:bodyPr lIns="91421" tIns="45698" rIns="91421" bIns="45698" anchor="t" anchorCtr="0">
            <a:noAutofit/>
          </a:bodyPr>
          <a:lstStyle/>
          <a:p>
            <a:pPr algn="ctr">
              <a:buSzPct val="25000"/>
            </a:pPr>
            <a:r>
              <a:rPr lang="en-US" sz="1000" b="1" dirty="0" smtClean="0">
                <a:solidFill>
                  <a:srgbClr val="36424A"/>
                </a:solidFill>
                <a:latin typeface="Arial"/>
                <a:ea typeface="Arial"/>
                <a:cs typeface="Arial"/>
                <a:sym typeface="Arial"/>
              </a:rPr>
              <a:t>Distributed Enterprise Firewall</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(DEFW)</a:t>
            </a:r>
            <a:endParaRPr lang="en" sz="1000" dirty="0">
              <a:solidFill>
                <a:srgbClr val="36424A"/>
              </a:solidFill>
              <a:latin typeface="Arial"/>
              <a:ea typeface="Arial"/>
              <a:cs typeface="Arial"/>
              <a:sym typeface="Arial"/>
            </a:endParaRPr>
          </a:p>
        </p:txBody>
      </p:sp>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2"/>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4x 10GE RJ45 Ports</a:t>
            </a:r>
          </a:p>
          <a:p>
            <a:pPr marL="343033" indent="-343033" defTabSz="914379">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367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 name="Picture 2" descr="FG-1500DT-Front.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094013" y="1141790"/>
            <a:ext cx="3600000" cy="679475"/>
          </a:xfrm>
          <a:prstGeom prst="rect">
            <a:avLst/>
          </a:prstGeom>
        </p:spPr>
      </p:pic>
      <p:sp>
        <p:nvSpPr>
          <p:cNvPr id="40" name="Oval 39"/>
          <p:cNvSpPr/>
          <p:nvPr/>
        </p:nvSpPr>
        <p:spPr bwMode="auto">
          <a:xfrm>
            <a:off x="44475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60" name="TextBox 5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61" name="Picture 60"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2" name="Picture 61"/>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02550938"/>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00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2000E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6x </a:t>
            </a:r>
            <a:r>
              <a:rPr lang="en-US" sz="1000" dirty="0"/>
              <a:t>10GE </a:t>
            </a:r>
            <a:r>
              <a:rPr lang="en-US" sz="1000" dirty="0" smtClean="0"/>
              <a:t>SFP+ </a:t>
            </a:r>
            <a:r>
              <a:rPr lang="en-US" sz="1000" dirty="0"/>
              <a:t>Slots</a:t>
            </a:r>
          </a:p>
        </p:txBody>
      </p:sp>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926881"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90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3"/>
          <a:stretch>
            <a:fillRect/>
          </a:stretch>
        </p:blipFill>
        <p:spPr>
          <a:xfrm>
            <a:off x="7396792" y="4062940"/>
            <a:ext cx="505867" cy="503339"/>
          </a:xfrm>
          <a:prstGeom prst="rect">
            <a:avLst/>
          </a:prstGeom>
        </p:spPr>
      </p:pic>
      <p:pic>
        <p:nvPicPr>
          <p:cNvPr id="61" name="Picture 60"/>
          <p:cNvPicPr>
            <a:picLocks noChangeAspect="1"/>
          </p:cNvPicPr>
          <p:nvPr/>
        </p:nvPicPr>
        <p:blipFill>
          <a:blip r:embed="rId14"/>
          <a:stretch>
            <a:fillRect/>
          </a:stretch>
        </p:blipFill>
        <p:spPr>
          <a:xfrm>
            <a:off x="6703207" y="4104600"/>
            <a:ext cx="468167" cy="438533"/>
          </a:xfrm>
          <a:prstGeom prst="rect">
            <a:avLst/>
          </a:prstGeom>
        </p:spPr>
      </p:pic>
      <p:pic>
        <p:nvPicPr>
          <p:cNvPr id="62" name="Picture 61"/>
          <p:cNvPicPr>
            <a:picLocks noChangeAspect="1"/>
          </p:cNvPicPr>
          <p:nvPr/>
        </p:nvPicPr>
        <p:blipFill>
          <a:blip r:embed="rId15"/>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7"/>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pic>
        <p:nvPicPr>
          <p:cNvPr id="50" name="Picture 49" descr="CP9-icon.png"/>
          <p:cNvPicPr>
            <a:picLocks noChangeAspect="1"/>
          </p:cNvPicPr>
          <p:nvPr/>
        </p:nvPicPr>
        <p:blipFill>
          <a:blip r:embed="rId18" cstate="email">
            <a:duotone>
              <a:schemeClr val="accent4">
                <a:shade val="45000"/>
                <a:satMod val="135000"/>
              </a:schemeClr>
              <a:prstClr val="white"/>
            </a:duotone>
            <a:extLst>
              <a:ext uri="{BEBA8EAE-BF5A-486C-A8C5-ECC9F3942E4B}">
                <a14:imgProps xmlns:a14="http://schemas.microsoft.com/office/drawing/2010/main">
                  <a14:imgLayer r:embed="rId19">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51" name="Picture 50"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NP-Direct.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746503787"/>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P9-icon.png"/>
          <p:cNvPicPr>
            <a:picLocks noChangeAspect="1"/>
          </p:cNvPicPr>
          <p:nvPr/>
        </p:nvPicPr>
        <p:blipFill>
          <a:blip r:embed="rId3" cstate="email">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42" name="Picture 41" descr="FG-2500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2500E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10x </a:t>
            </a:r>
            <a:r>
              <a:rPr lang="en-US" sz="1000" dirty="0"/>
              <a:t>10GE </a:t>
            </a:r>
            <a:r>
              <a:rPr lang="en-US" sz="1000" dirty="0" smtClean="0"/>
              <a:t>SFP+ Slots</a:t>
            </a:r>
          </a:p>
          <a:p>
            <a:pPr marL="343047" indent="-343047" defTabSz="914417">
              <a:spcBef>
                <a:spcPct val="20000"/>
              </a:spcBef>
              <a:buClr>
                <a:schemeClr val="accent6"/>
              </a:buClr>
              <a:buFont typeface="+mj-ea"/>
              <a:buAutoNum type="circleNumDbPlain"/>
            </a:pPr>
            <a:r>
              <a:rPr lang="en-US" sz="1000" dirty="0"/>
              <a:t>2</a:t>
            </a:r>
            <a:r>
              <a:rPr lang="en-US" sz="1000" dirty="0" smtClean="0"/>
              <a:t>x 10GE </a:t>
            </a:r>
            <a:r>
              <a:rPr lang="en-US" sz="1000" dirty="0"/>
              <a:t>SFP+ </a:t>
            </a:r>
            <a:r>
              <a:rPr lang="en-US" sz="1000" dirty="0" smtClean="0"/>
              <a:t>SR Bypass (LC Connector)</a:t>
            </a:r>
            <a:endParaRPr lang="en-US" sz="1000" dirty="0"/>
          </a:p>
        </p:txBody>
      </p:sp>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91526" y="2296499"/>
            <a:ext cx="371569" cy="547200"/>
          </a:xfrm>
          <a:prstGeom prst="rect">
            <a:avLst/>
          </a:prstGeom>
        </p:spPr>
      </p:pic>
      <p:pic>
        <p:nvPicPr>
          <p:cNvPr id="37" name="Picture 36"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781729"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2" y="4062940"/>
            <a:ext cx="505867" cy="503339"/>
          </a:xfrm>
          <a:prstGeom prst="rect">
            <a:avLst/>
          </a:prstGeom>
        </p:spPr>
      </p:pic>
      <p:pic>
        <p:nvPicPr>
          <p:cNvPr id="61" name="Picture 60"/>
          <p:cNvPicPr>
            <a:picLocks noChangeAspect="1"/>
          </p:cNvPicPr>
          <p:nvPr/>
        </p:nvPicPr>
        <p:blipFill>
          <a:blip r:embed="rId16"/>
          <a:stretch>
            <a:fillRect/>
          </a:stretch>
        </p:blipFill>
        <p:spPr>
          <a:xfrm>
            <a:off x="6703207" y="4104600"/>
            <a:ext cx="468167" cy="438533"/>
          </a:xfrm>
          <a:prstGeom prst="rect">
            <a:avLst/>
          </a:prstGeom>
        </p:spPr>
      </p:pic>
      <p:pic>
        <p:nvPicPr>
          <p:cNvPr id="62" name="Picture 61"/>
          <p:cNvPicPr>
            <a:picLocks noChangeAspect="1"/>
          </p:cNvPicPr>
          <p:nvPr/>
        </p:nvPicPr>
        <p:blipFill>
          <a:blip r:embed="rId17"/>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Oval 49"/>
          <p:cNvSpPr/>
          <p:nvPr/>
        </p:nvSpPr>
        <p:spPr bwMode="auto">
          <a:xfrm>
            <a:off x="4351424"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52" name="Picture 51"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629454" y="2296499"/>
            <a:ext cx="371646" cy="547200"/>
          </a:xfrm>
          <a:prstGeom prst="rect">
            <a:avLst/>
          </a:prstGeom>
        </p:spPr>
      </p:pic>
      <p:pic>
        <p:nvPicPr>
          <p:cNvPr id="54" name="Picture 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280665" y="2296795"/>
            <a:ext cx="372259" cy="547200"/>
          </a:xfrm>
          <a:prstGeom prst="rect">
            <a:avLst/>
          </a:prstGeom>
        </p:spPr>
      </p:pic>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71" name="TextBox 7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2" name="Picture 7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73" name="Picture 72"/>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NP-Direct.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8340803" y="2296498"/>
            <a:ext cx="375811" cy="547793"/>
          </a:xfrm>
          <a:prstGeom prst="rect">
            <a:avLst/>
          </a:prstGeom>
        </p:spPr>
      </p:pic>
      <p:pic>
        <p:nvPicPr>
          <p:cNvPr id="44" name="Picture 43" descr="Threat Protection icon.eps"/>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150827431"/>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0" name="Picture 29"/>
          <p:cNvPicPr>
            <a:picLocks noChangeAspect="1"/>
          </p:cNvPicPr>
          <p:nvPr/>
        </p:nvPicPr>
        <p:blipFill>
          <a:blip r:embed="rId17"/>
          <a:stretch>
            <a:fillRect/>
          </a:stretch>
        </p:blipFill>
        <p:spPr>
          <a:xfrm>
            <a:off x="7396793" y="4062941"/>
            <a:ext cx="505867" cy="503339"/>
          </a:xfrm>
          <a:prstGeom prst="rect">
            <a:avLst/>
          </a:prstGeom>
        </p:spPr>
      </p:pic>
      <p:pic>
        <p:nvPicPr>
          <p:cNvPr id="33" name="Picture 32"/>
          <p:cNvPicPr>
            <a:picLocks noChangeAspect="1"/>
          </p:cNvPicPr>
          <p:nvPr/>
        </p:nvPicPr>
        <p:blipFill>
          <a:blip r:embed="rId18"/>
          <a:stretch>
            <a:fillRect/>
          </a:stretch>
        </p:blipFill>
        <p:spPr>
          <a:xfrm>
            <a:off x="6703208" y="4104601"/>
            <a:ext cx="468167" cy="438533"/>
          </a:xfrm>
          <a:prstGeom prst="rect">
            <a:avLst/>
          </a:prstGeom>
        </p:spPr>
      </p:pic>
      <p:pic>
        <p:nvPicPr>
          <p:cNvPr id="40" name="Picture 39"/>
          <p:cNvPicPr>
            <a:picLocks noChangeAspect="1"/>
          </p:cNvPicPr>
          <p:nvPr/>
        </p:nvPicPr>
        <p:blipFill>
          <a:blip r:embed="rId19"/>
          <a:stretch>
            <a:fillRect/>
          </a:stretch>
        </p:blipFill>
        <p:spPr>
          <a:xfrm>
            <a:off x="8097409" y="4111845"/>
            <a:ext cx="613216" cy="427264"/>
          </a:xfrm>
          <a:prstGeom prst="rect">
            <a:avLst/>
          </a:prstGeom>
        </p:spPr>
      </p:pic>
      <p:grpSp>
        <p:nvGrpSpPr>
          <p:cNvPr id="42" name="Group 41"/>
          <p:cNvGrpSpPr/>
          <p:nvPr/>
        </p:nvGrpSpPr>
        <p:grpSpPr>
          <a:xfrm>
            <a:off x="5984936" y="4091312"/>
            <a:ext cx="482083" cy="459205"/>
            <a:chOff x="5818638" y="4203821"/>
            <a:chExt cx="467667" cy="445474"/>
          </a:xfrm>
        </p:grpSpPr>
        <p:pic>
          <p:nvPicPr>
            <p:cNvPr id="43" name="Picture 4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0" name="Picture 49"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32x 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3" name="Oval 42"/>
          <p:cNvSpPr/>
          <p:nvPr/>
        </p:nvSpPr>
        <p:spPr bwMode="auto">
          <a:xfrm>
            <a:off x="3508642"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6" name="Picture 35"/>
          <p:cNvPicPr>
            <a:picLocks noChangeAspect="1"/>
          </p:cNvPicPr>
          <p:nvPr/>
        </p:nvPicPr>
        <p:blipFill>
          <a:blip r:embed="rId19"/>
          <a:stretch>
            <a:fillRect/>
          </a:stretch>
        </p:blipFill>
        <p:spPr>
          <a:xfrm>
            <a:off x="8097409" y="4111845"/>
            <a:ext cx="613216" cy="427264"/>
          </a:xfrm>
          <a:prstGeom prst="rect">
            <a:avLst/>
          </a:prstGeom>
        </p:spPr>
      </p:pic>
      <p:grpSp>
        <p:nvGrpSpPr>
          <p:cNvPr id="44" name="Group 43"/>
          <p:cNvGrpSpPr/>
          <p:nvPr/>
        </p:nvGrpSpPr>
        <p:grpSpPr>
          <a:xfrm>
            <a:off x="5984936" y="4091312"/>
            <a:ext cx="482083" cy="459205"/>
            <a:chOff x="5818638" y="4203821"/>
            <a:chExt cx="467667" cy="445474"/>
          </a:xfrm>
        </p:grpSpPr>
        <p:pic>
          <p:nvPicPr>
            <p:cNvPr id="45" name="Picture 4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1"/>
            <a:stretch>
              <a:fillRect/>
            </a:stretch>
          </p:blipFill>
          <p:spPr>
            <a:xfrm flipH="1">
              <a:off x="5869115" y="4203821"/>
              <a:ext cx="417190" cy="445474"/>
            </a:xfrm>
            <a:prstGeom prst="rect">
              <a:avLst/>
            </a:prstGeom>
          </p:spPr>
        </p:pic>
      </p:grpSp>
      <p:sp>
        <p:nvSpPr>
          <p:cNvPr id="47" name="Rounded Rectangle 4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8" name="Rounded Rectangle 4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9" name="Rounded Rectangle 4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18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2" name="Picture 51"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9"/>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5" name="Picture 34"/>
          <p:cNvPicPr>
            <a:picLocks noChangeAspect="1"/>
          </p:cNvPicPr>
          <p:nvPr/>
        </p:nvPicPr>
        <p:blipFill>
          <a:blip r:embed="rId19"/>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0" name="Picture 49"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3"/>
            <a:ext cx="4320000" cy="1328485"/>
          </a:xfrm>
          <a:prstGeom prst="rect">
            <a:avLst/>
          </a:prstGeom>
          <a:effectLst/>
        </p:spPr>
      </p:pic>
      <p:sp>
        <p:nvSpPr>
          <p:cNvPr id="3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40GE QSFP Slots</a:t>
            </a:r>
          </a:p>
          <a:p>
            <a:pPr marL="343033" indent="-343033" defTabSz="914379">
              <a:spcBef>
                <a:spcPct val="20000"/>
              </a:spcBef>
              <a:buClr>
                <a:schemeClr val="accent6"/>
              </a:buClr>
              <a:buFont typeface="+mj-ea"/>
              <a:buAutoNum type="circleNumDbPlain"/>
            </a:pPr>
            <a:r>
              <a:rPr lang="en-US" sz="1000" b="1" dirty="0"/>
              <a:t>20 x 10GE SFP/+ Slots</a:t>
            </a:r>
          </a:p>
          <a:p>
            <a:pPr marL="343033" indent="-343033" defTabSz="914379">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5"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4"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7" name="Picture 26"/>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8" name="Picture 27"/>
          <p:cNvPicPr>
            <a:picLocks noChangeAspect="1"/>
          </p:cNvPicPr>
          <p:nvPr/>
        </p:nvPicPr>
        <p:blipFill>
          <a:blip r:embed="rId16"/>
          <a:stretch>
            <a:fillRect/>
          </a:stretch>
        </p:blipFill>
        <p:spPr>
          <a:xfrm>
            <a:off x="7396793" y="4062941"/>
            <a:ext cx="505867" cy="503339"/>
          </a:xfrm>
          <a:prstGeom prst="rect">
            <a:avLst/>
          </a:prstGeom>
        </p:spPr>
      </p:pic>
      <p:pic>
        <p:nvPicPr>
          <p:cNvPr id="29" name="Picture 28"/>
          <p:cNvPicPr>
            <a:picLocks noChangeAspect="1"/>
          </p:cNvPicPr>
          <p:nvPr/>
        </p:nvPicPr>
        <p:blipFill>
          <a:blip r:embed="rId17"/>
          <a:stretch>
            <a:fillRect/>
          </a:stretch>
        </p:blipFill>
        <p:spPr>
          <a:xfrm>
            <a:off x="6703208" y="4104601"/>
            <a:ext cx="468167" cy="438533"/>
          </a:xfrm>
          <a:prstGeom prst="rect">
            <a:avLst/>
          </a:prstGeom>
        </p:spPr>
      </p:pic>
      <p:pic>
        <p:nvPicPr>
          <p:cNvPr id="31" name="Picture 30"/>
          <p:cNvPicPr>
            <a:picLocks noChangeAspect="1"/>
          </p:cNvPicPr>
          <p:nvPr/>
        </p:nvPicPr>
        <p:blipFill>
          <a:blip r:embed="rId18"/>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0"/>
            <a:stretch>
              <a:fillRect/>
            </a:stretch>
          </p:blipFill>
          <p:spPr>
            <a:xfrm flipH="1">
              <a:off x="5869115" y="4203821"/>
              <a:ext cx="417190" cy="445474"/>
            </a:xfrm>
            <a:prstGeom prst="rect">
              <a:avLst/>
            </a:prstGeom>
          </p:spPr>
        </p:pic>
      </p:grpSp>
      <p:sp>
        <p:nvSpPr>
          <p:cNvPr id="48" name="Rounded Rectangle 4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9" name="Rounded Rectangle 4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0" name="Rounded Rectangle 4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2" name="Straight Connector 5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 name="Picture 1" descr="NEBS.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sp>
        <p:nvSpPr>
          <p:cNvPr id="55" name="TextBox 5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14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6" name="Picture 55"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7" name="Picture 56"/>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3" name="Picture 52"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3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89861"/>
            <a:ext cx="4320000" cy="133161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3800D/-DC</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smtClean="0"/>
              <a:t>4 x 100GE CFP2 Slots</a:t>
            </a:r>
          </a:p>
          <a:p>
            <a:pPr marL="343033" indent="-343033" defTabSz="914379">
              <a:spcBef>
                <a:spcPct val="20000"/>
              </a:spcBef>
              <a:buClr>
                <a:schemeClr val="accent6"/>
              </a:buClr>
              <a:buFont typeface="+mj-ea"/>
              <a:buAutoNum type="circleNumDbPlain"/>
            </a:pPr>
            <a:r>
              <a:rPr lang="en-US" sz="1000" b="1" dirty="0" smtClean="0"/>
              <a:t>4 x </a:t>
            </a:r>
            <a:r>
              <a:rPr lang="en-US" sz="1000" b="1" dirty="0"/>
              <a:t>40GE </a:t>
            </a:r>
            <a:r>
              <a:rPr lang="en-US" sz="1000" b="1" dirty="0" smtClean="0"/>
              <a:t>QSFP+ </a:t>
            </a:r>
            <a:r>
              <a:rPr lang="en-US" sz="1000" b="1" dirty="0"/>
              <a:t>Slots</a:t>
            </a:r>
          </a:p>
          <a:p>
            <a:pPr marL="343033" indent="-343033" defTabSz="914379">
              <a:spcBef>
                <a:spcPct val="20000"/>
              </a:spcBef>
              <a:buClr>
                <a:schemeClr val="accent6"/>
              </a:buClr>
              <a:buFont typeface="+mj-ea"/>
              <a:buAutoNum type="circleNumDbPlain"/>
            </a:pPr>
            <a:r>
              <a:rPr lang="en-US" sz="1000" b="1" dirty="0" smtClean="0"/>
              <a:t>8 </a:t>
            </a:r>
            <a:r>
              <a:rPr lang="en-US" sz="1000" b="1" dirty="0"/>
              <a:t>x </a:t>
            </a:r>
            <a:r>
              <a:rPr lang="en-US" sz="1000" b="1" dirty="0" smtClean="0"/>
              <a:t>10GE </a:t>
            </a:r>
            <a:r>
              <a:rPr lang="en-US" sz="1000" b="1" dirty="0"/>
              <a:t>SFP+ </a:t>
            </a:r>
            <a:r>
              <a:rPr lang="en-US" sz="1000" b="1" dirty="0" smtClean="0"/>
              <a:t>Slots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90986"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362556"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703979" y="2306768"/>
            <a:ext cx="349200" cy="601620"/>
          </a:xfrm>
          <a:prstGeom prst="rect">
            <a:avLst/>
          </a:prstGeom>
        </p:spPr>
      </p:pic>
      <p:pic>
        <p:nvPicPr>
          <p:cNvPr id="20" name="Picture 1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19341" y="2297696"/>
            <a:ext cx="371646" cy="547200"/>
          </a:xfrm>
          <a:prstGeom prst="rect">
            <a:avLst/>
          </a:prstGeom>
        </p:spPr>
      </p:pic>
      <p:sp>
        <p:nvSpPr>
          <p:cNvPr id="22" name="Oval 21"/>
          <p:cNvSpPr/>
          <p:nvPr/>
        </p:nvSpPr>
        <p:spPr bwMode="auto">
          <a:xfrm>
            <a:off x="4523860"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4</a:t>
            </a:r>
            <a:endParaRPr lang="en-US" sz="1100" dirty="0">
              <a:solidFill>
                <a:schemeClr val="bg1"/>
              </a:solidFill>
              <a:latin typeface="Arial" charset="0"/>
            </a:endParaRPr>
          </a:p>
        </p:txBody>
      </p:sp>
      <p:sp>
        <p:nvSpPr>
          <p:cNvPr id="23" name="Oval 22"/>
          <p:cNvSpPr/>
          <p:nvPr/>
        </p:nvSpPr>
        <p:spPr bwMode="auto">
          <a:xfrm>
            <a:off x="115023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4"/>
          <a:stretch>
            <a:fillRect/>
          </a:stretch>
        </p:blipFill>
        <p:spPr>
          <a:xfrm>
            <a:off x="7396793" y="4062941"/>
            <a:ext cx="505867" cy="503339"/>
          </a:xfrm>
          <a:prstGeom prst="rect">
            <a:avLst/>
          </a:prstGeom>
        </p:spPr>
      </p:pic>
      <p:pic>
        <p:nvPicPr>
          <p:cNvPr id="33" name="Picture 32"/>
          <p:cNvPicPr>
            <a:picLocks noChangeAspect="1"/>
          </p:cNvPicPr>
          <p:nvPr/>
        </p:nvPicPr>
        <p:blipFill>
          <a:blip r:embed="rId15"/>
          <a:stretch>
            <a:fillRect/>
          </a:stretch>
        </p:blipFill>
        <p:spPr>
          <a:xfrm>
            <a:off x="6703208" y="4104601"/>
            <a:ext cx="468167" cy="438533"/>
          </a:xfrm>
          <a:prstGeom prst="rect">
            <a:avLst/>
          </a:prstGeom>
        </p:spPr>
      </p:pic>
      <p:pic>
        <p:nvPicPr>
          <p:cNvPr id="34" name="Picture 33"/>
          <p:cNvPicPr>
            <a:picLocks noChangeAspect="1"/>
          </p:cNvPicPr>
          <p:nvPr/>
        </p:nvPicPr>
        <p:blipFill>
          <a:blip r:embed="rId16"/>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8"/>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5" name="Picture 44"/>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sp>
        <p:nvSpPr>
          <p:cNvPr id="46" name="Oval 45"/>
          <p:cNvSpPr/>
          <p:nvPr/>
        </p:nvSpPr>
        <p:spPr bwMode="auto">
          <a:xfrm>
            <a:off x="229502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4" name="Oval 43"/>
          <p:cNvSpPr/>
          <p:nvPr/>
        </p:nvSpPr>
        <p:spPr bwMode="auto">
          <a:xfrm>
            <a:off x="371887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7" name="Picture 4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271270" y="2299790"/>
            <a:ext cx="372259" cy="547200"/>
          </a:xfrm>
          <a:prstGeom prst="rect">
            <a:avLst/>
          </a:prstGeom>
        </p:spPr>
      </p:pic>
      <p:pic>
        <p:nvPicPr>
          <p:cNvPr id="48" name="Picture 47" descr="Firewall-Sym-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9" name="TextBox 4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50" name="Straight Connector 4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176978377"/>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4"/>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2"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8"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6"/>
          <a:stretch>
            <a:fillRect/>
          </a:stretch>
        </p:blipFill>
        <p:spPr>
          <a:xfrm>
            <a:off x="7396793" y="4062941"/>
            <a:ext cx="505867" cy="503339"/>
          </a:xfrm>
          <a:prstGeom prst="rect">
            <a:avLst/>
          </a:prstGeom>
        </p:spPr>
      </p:pic>
      <p:pic>
        <p:nvPicPr>
          <p:cNvPr id="33" name="Picture 32"/>
          <p:cNvPicPr>
            <a:picLocks noChangeAspect="1"/>
          </p:cNvPicPr>
          <p:nvPr/>
        </p:nvPicPr>
        <p:blipFill>
          <a:blip r:embed="rId17"/>
          <a:stretch>
            <a:fillRect/>
          </a:stretch>
        </p:blipFill>
        <p:spPr>
          <a:xfrm>
            <a:off x="6703208" y="4104601"/>
            <a:ext cx="468167" cy="438533"/>
          </a:xfrm>
          <a:prstGeom prst="rect">
            <a:avLst/>
          </a:prstGeom>
        </p:spPr>
      </p:pic>
      <p:pic>
        <p:nvPicPr>
          <p:cNvPr id="34" name="Picture 33"/>
          <p:cNvPicPr>
            <a:picLocks noChangeAspect="1"/>
          </p:cNvPicPr>
          <p:nvPr/>
        </p:nvPicPr>
        <p:blipFill>
          <a:blip r:embed="rId18"/>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0"/>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6" name="Picture 45"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NEBS.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100GE CFP2 Slots</a:t>
            </a:r>
          </a:p>
          <a:p>
            <a:pPr marL="343033" indent="-343033" defTabSz="914379">
              <a:spcBef>
                <a:spcPct val="20000"/>
              </a:spcBef>
              <a:buClr>
                <a:schemeClr val="accent6"/>
              </a:buClr>
              <a:buFont typeface="+mj-ea"/>
              <a:buAutoNum type="circleNumDbPlain"/>
            </a:pPr>
            <a:r>
              <a:rPr lang="en-US" sz="1000" b="1" dirty="0"/>
              <a:t>10x 10GE SFP+ Slots</a:t>
            </a:r>
          </a:p>
          <a:p>
            <a:pPr marL="343033" indent="-343033" defTabSz="914379">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658013"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14108"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361388"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286366"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4323650"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5" name="Picture 24"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6" name="TextBox 2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smtClean="0">
                <a:solidFill>
                  <a:schemeClr val="bg1">
                    <a:lumMod val="50000"/>
                  </a:schemeClr>
                </a:solidFill>
              </a:rPr>
              <a:t>Firewall </a:t>
            </a:r>
            <a:r>
              <a:rPr lang="en-US" sz="800" dirty="0">
                <a:solidFill>
                  <a:schemeClr val="bg1">
                    <a:lumMod val="50000"/>
                  </a:schemeClr>
                </a:solidFill>
              </a:rPr>
              <a:t>throughput</a:t>
            </a:r>
          </a:p>
          <a:p>
            <a:endParaRPr lang="en-US" sz="800" dirty="0">
              <a:solidFill>
                <a:schemeClr val="bg1">
                  <a:lumMod val="50000"/>
                </a:schemeClr>
              </a:solidFill>
            </a:endParaRPr>
          </a:p>
          <a:p>
            <a:r>
              <a:rPr lang="en-US" sz="1800" b="1" dirty="0"/>
              <a:t>95 Million</a:t>
            </a:r>
          </a:p>
          <a:p>
            <a:r>
              <a:rPr lang="en-US" sz="800" dirty="0" smtClean="0">
                <a:solidFill>
                  <a:srgbClr val="7F7F7F"/>
                </a:solidFill>
              </a:rPr>
              <a:t>Concurrent </a:t>
            </a:r>
            <a:r>
              <a:rPr lang="en-US" sz="800" dirty="0">
                <a:solidFill>
                  <a:srgbClr val="7F7F7F"/>
                </a:solidFill>
              </a:rPr>
              <a:t>Sessions</a:t>
            </a:r>
          </a:p>
          <a:p>
            <a:endParaRPr lang="en-US" sz="800" dirty="0">
              <a:solidFill>
                <a:srgbClr val="7F7F7F"/>
              </a:solidFill>
            </a:endParaRPr>
          </a:p>
          <a:p>
            <a:r>
              <a:rPr lang="en-US" sz="1800" b="1" dirty="0"/>
              <a:t>480,000</a:t>
            </a:r>
          </a:p>
          <a:p>
            <a:r>
              <a:rPr lang="en-US" sz="800" dirty="0" smtClean="0">
                <a:solidFill>
                  <a:srgbClr val="7F7F7F"/>
                </a:solidFill>
              </a:rPr>
              <a:t>New </a:t>
            </a:r>
            <a:r>
              <a:rPr lang="en-US" sz="800" dirty="0">
                <a:solidFill>
                  <a:srgbClr val="7F7F7F"/>
                </a:solidFill>
              </a:rPr>
              <a:t>Sessions/Sec</a:t>
            </a: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4" name="Picture 33"/>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5" name="Picture 34"/>
          <p:cNvPicPr>
            <a:picLocks noChangeAspect="1"/>
          </p:cNvPicPr>
          <p:nvPr/>
        </p:nvPicPr>
        <p:blipFill>
          <a:blip r:embed="rId15"/>
          <a:stretch>
            <a:fillRect/>
          </a:stretch>
        </p:blipFill>
        <p:spPr>
          <a:xfrm>
            <a:off x="7396793" y="4062941"/>
            <a:ext cx="505867" cy="503339"/>
          </a:xfrm>
          <a:prstGeom prst="rect">
            <a:avLst/>
          </a:prstGeom>
        </p:spPr>
      </p:pic>
      <p:pic>
        <p:nvPicPr>
          <p:cNvPr id="36" name="Picture 35"/>
          <p:cNvPicPr>
            <a:picLocks noChangeAspect="1"/>
          </p:cNvPicPr>
          <p:nvPr/>
        </p:nvPicPr>
        <p:blipFill>
          <a:blip r:embed="rId16"/>
          <a:stretch>
            <a:fillRect/>
          </a:stretch>
        </p:blipFill>
        <p:spPr>
          <a:xfrm>
            <a:off x="6703208" y="4104601"/>
            <a:ext cx="468167" cy="438533"/>
          </a:xfrm>
          <a:prstGeom prst="rect">
            <a:avLst/>
          </a:prstGeom>
        </p:spPr>
      </p:pic>
      <p:pic>
        <p:nvPicPr>
          <p:cNvPr id="37" name="Picture 36"/>
          <p:cNvPicPr>
            <a:picLocks noChangeAspect="1"/>
          </p:cNvPicPr>
          <p:nvPr/>
        </p:nvPicPr>
        <p:blipFill>
          <a:blip r:embed="rId17"/>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9"/>
            <a:stretch>
              <a:fillRect/>
            </a:stretch>
          </p:blipFill>
          <p:spPr>
            <a:xfrm flipH="1">
              <a:off x="5869115" y="4203821"/>
              <a:ext cx="417190" cy="445474"/>
            </a:xfrm>
            <a:prstGeom prst="rect">
              <a:avLst/>
            </a:prstGeom>
          </p:spPr>
        </p:pic>
      </p:grpSp>
      <p:sp>
        <p:nvSpPr>
          <p:cNvPr id="41" name="Rounded Rectangle 40"/>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2" name="Rounded Rectangle 4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3" name="Rounded Rectangle 42"/>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p:nvPicPr>
        <p:blipFill rotWithShape="1">
          <a:blip r:embed="rId20" cstate="print">
            <a:extLst>
              <a:ext uri="{28A0092B-C50C-407E-A947-70E740481C1C}">
                <a14:useLocalDpi xmlns:a14="http://schemas.microsoft.com/office/drawing/2010/main"/>
              </a:ext>
            </a:extLst>
          </a:blip>
          <a:srcRect t="-1"/>
          <a:stretch/>
        </p:blipFill>
        <p:spPr>
          <a:xfrm>
            <a:off x="8011466" y="2297696"/>
            <a:ext cx="349923" cy="547200"/>
          </a:xfrm>
          <a:prstGeom prst="rect">
            <a:avLst/>
          </a:prstGeom>
        </p:spPr>
      </p:pic>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0" name="Picture 49"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2" name="Picture 51" descr="NEBS.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8708738" y="2295222"/>
            <a:ext cx="371628" cy="547200"/>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203606286"/>
              </p:ext>
            </p:extLst>
          </p:nvPr>
        </p:nvGraphicFramePr>
        <p:xfrm>
          <a:off x="139975" y="785517"/>
          <a:ext cx="8841132" cy="3944367"/>
        </p:xfrm>
        <a:graphic>
          <a:graphicData uri="http://schemas.openxmlformats.org/drawingml/2006/table">
            <a:tbl>
              <a:tblPr/>
              <a:tblGrid>
                <a:gridCol w="982348"/>
                <a:gridCol w="982348"/>
                <a:gridCol w="982348"/>
                <a:gridCol w="982348"/>
                <a:gridCol w="982348"/>
                <a:gridCol w="982348"/>
                <a:gridCol w="982348"/>
                <a:gridCol w="982348"/>
                <a:gridCol w="982348"/>
              </a:tblGrid>
              <a:tr h="486069">
                <a:tc row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069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p>
                      <a:endParaRPr lang="en-US"/>
                    </a:p>
                  </a:txBody>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2">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CCFW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3">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DCFW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200" i="1" dirty="0" smtClean="0">
                          <a:solidFill>
                            <a:srgbClr val="ECF0F3"/>
                          </a:solidFill>
                        </a:rPr>
                        <a:t>NGFW /</a:t>
                      </a:r>
                      <a:r>
                        <a:rPr lang="en-US" sz="1200" i="1" baseline="0" dirty="0" smtClean="0">
                          <a:solidFill>
                            <a:srgbClr val="ECF0F3"/>
                          </a:solidFill>
                        </a:rPr>
                        <a:t> </a:t>
                      </a: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402734">
                <a:tc vMerge="1">
                  <a:txBody>
                    <a:bodyPr/>
                    <a:lstStyle/>
                    <a:p>
                      <a:endParaRPr lang="en-US"/>
                    </a:p>
                  </a:txBody>
                  <a:tcPr/>
                </a:tc>
                <a:tc gridSpan="3">
                  <a:txBody>
                    <a:bodyPr/>
                    <a:lstStyle/>
                    <a:p>
                      <a:pPr algn="r"/>
                      <a:r>
                        <a:rPr lang="en-US" sz="1200" b="0" i="1" dirty="0" smtClean="0">
                          <a:solidFill>
                            <a:srgbClr val="ECF0F3"/>
                          </a:solidFill>
                        </a:rPr>
                        <a:t>DEFW</a:t>
                      </a:r>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p>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r>
                        <a:rPr lang="en-US" sz="1200" b="0" i="1" dirty="0" smtClean="0">
                          <a:solidFill>
                            <a:srgbClr val="ECF0F3"/>
                          </a:solidFill>
                        </a:rPr>
                        <a:t>UTM</a:t>
                      </a:r>
                      <a:endParaRPr lang="en-US"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1" dirty="0" smtClean="0">
                        <a:solidFill>
                          <a:schemeClr val="bg1"/>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96791"/>
            <a:ext cx="1610131" cy="400110"/>
            <a:chOff x="2434816" y="3236662"/>
            <a:chExt cx="1610131" cy="533479"/>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FortiGuard</a:t>
              </a:r>
            </a:p>
            <a:p>
              <a:pPr defTabSz="914362">
                <a:defRPr/>
              </a:pPr>
              <a:r>
                <a:rPr lang="en-US" sz="1000" b="1" kern="0" dirty="0">
                  <a:solidFill>
                    <a:srgbClr val="FFFFFF"/>
                  </a:solidFill>
                  <a:cs typeface="Helvetica 55 Roman"/>
                </a:rPr>
                <a:t>Security Services</a:t>
              </a:r>
            </a:p>
          </p:txBody>
        </p:sp>
      </p:grpSp>
      <p:grpSp>
        <p:nvGrpSpPr>
          <p:cNvPr id="115" name="Group 114"/>
          <p:cNvGrpSpPr/>
          <p:nvPr/>
        </p:nvGrpSpPr>
        <p:grpSpPr>
          <a:xfrm>
            <a:off x="4366575" y="3996791"/>
            <a:ext cx="1659077" cy="400110"/>
            <a:chOff x="4454922" y="3249611"/>
            <a:chExt cx="1659077" cy="533479"/>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FortiOS</a:t>
              </a:r>
            </a:p>
            <a:p>
              <a:pPr defTabSz="914362">
                <a:defRPr/>
              </a:pPr>
              <a:r>
                <a:rPr lang="en-US" sz="1000" b="1" kern="0" dirty="0">
                  <a:solidFill>
                    <a:srgbClr val="FFFFFF"/>
                  </a:solidFill>
                  <a:cs typeface="Helvetica 55 Roman"/>
                </a:rPr>
                <a:t>Operating System</a:t>
              </a:r>
            </a:p>
          </p:txBody>
        </p:sp>
      </p:grpSp>
      <p:grpSp>
        <p:nvGrpSpPr>
          <p:cNvPr id="118" name="Group 117"/>
          <p:cNvGrpSpPr/>
          <p:nvPr/>
        </p:nvGrpSpPr>
        <p:grpSpPr>
          <a:xfrm>
            <a:off x="6219631" y="3996791"/>
            <a:ext cx="1672616" cy="400110"/>
            <a:chOff x="6119094" y="3249611"/>
            <a:chExt cx="1672616" cy="533479"/>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FortiCare</a:t>
              </a:r>
            </a:p>
            <a:p>
              <a:pPr defTabSz="914362">
                <a:defRPr/>
              </a:pPr>
              <a:r>
                <a:rPr lang="en-US" sz="1000" b="1" kern="0" dirty="0">
                  <a:solidFill>
                    <a:srgbClr val="FFFFFF"/>
                  </a:solidFill>
                  <a:cs typeface="Helvetica 55 Roman"/>
                </a:rPr>
                <a:t>Support Services</a:t>
              </a:r>
            </a:p>
          </p:txBody>
        </p:sp>
      </p:grpSp>
      <p:sp>
        <p:nvSpPr>
          <p:cNvPr id="67" name="Shape 57"/>
          <p:cNvSpPr/>
          <p:nvPr/>
        </p:nvSpPr>
        <p:spPr>
          <a:xfrm rot="19592645" flipV="1">
            <a:off x="1645943" y="1705896"/>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a:lstStyle/>
          <a:p>
            <a:endParaRPr lang="en-US" dirty="0"/>
          </a:p>
          <a:p>
            <a:endParaRPr lang="en-US" dirty="0"/>
          </a:p>
        </p:txBody>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231" y="1714912"/>
            <a:ext cx="526923" cy="528066"/>
          </a:xfrm>
          <a:prstGeom prst="rect">
            <a:avLst/>
          </a:prstGeom>
        </p:spPr>
      </p:pic>
      <p:sp>
        <p:nvSpPr>
          <p:cNvPr id="128" name="Rounded Rectangle 127"/>
          <p:cNvSpPr/>
          <p:nvPr/>
        </p:nvSpPr>
        <p:spPr bwMode="invGray">
          <a:xfrm>
            <a:off x="3236224" y="239784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a:t>
            </a:r>
            <a:r>
              <a:rPr lang="en-US" sz="900" b="1" kern="0" dirty="0" smtClean="0">
                <a:solidFill>
                  <a:srgbClr val="FFFFFF"/>
                </a:solidFill>
              </a:rPr>
              <a:t>-500 </a:t>
            </a:r>
            <a:r>
              <a:rPr lang="en-US" sz="900" b="1" kern="0" dirty="0">
                <a:solidFill>
                  <a:srgbClr val="FFFFFF"/>
                </a:solidFill>
              </a:rPr>
              <a:t>Series</a:t>
            </a:r>
          </a:p>
        </p:txBody>
      </p:sp>
      <p:sp>
        <p:nvSpPr>
          <p:cNvPr id="129" name="Rounded Rectangle 128"/>
          <p:cNvSpPr/>
          <p:nvPr/>
        </p:nvSpPr>
        <p:spPr bwMode="invGray">
          <a:xfrm>
            <a:off x="1232524" y="30472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a:t>
            </a:r>
            <a:r>
              <a:rPr lang="en-US" sz="900" b="1" kern="0" dirty="0" smtClean="0">
                <a:solidFill>
                  <a:srgbClr val="FFFFFF"/>
                </a:solidFill>
              </a:rPr>
              <a:t>-50 </a:t>
            </a:r>
            <a:r>
              <a:rPr lang="en-US" sz="900" b="1" kern="0" dirty="0">
                <a:solidFill>
                  <a:srgbClr val="FFFFFF"/>
                </a:solidFill>
              </a:rPr>
              <a:t>Series</a:t>
            </a:r>
          </a:p>
        </p:txBody>
      </p:sp>
      <p:sp>
        <p:nvSpPr>
          <p:cNvPr id="130" name="Rounded Rectangle 129"/>
          <p:cNvSpPr/>
          <p:nvPr/>
        </p:nvSpPr>
        <p:spPr bwMode="invGray">
          <a:xfrm>
            <a:off x="4188759" y="2052990"/>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00</a:t>
            </a:r>
            <a:r>
              <a:rPr lang="en-US" sz="900" b="1" kern="0" dirty="0">
                <a:solidFill>
                  <a:srgbClr val="FFFFFF"/>
                </a:solidFill>
              </a:rPr>
              <a:t>-900 Series</a:t>
            </a:r>
          </a:p>
        </p:txBody>
      </p:sp>
      <p:sp>
        <p:nvSpPr>
          <p:cNvPr id="131" name="Rounded Rectangle 130"/>
          <p:cNvSpPr/>
          <p:nvPr/>
        </p:nvSpPr>
        <p:spPr bwMode="invGray">
          <a:xfrm>
            <a:off x="5105139" y="1752736"/>
            <a:ext cx="849572"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smtClean="0">
                <a:solidFill>
                  <a:srgbClr val="FFFFFF"/>
                </a:solidFill>
              </a:rPr>
              <a:t>1000-2000 </a:t>
            </a:r>
            <a:r>
              <a:rPr lang="en-US" sz="900" b="1" kern="0" dirty="0">
                <a:solidFill>
                  <a:srgbClr val="FFFFFF"/>
                </a:solidFill>
              </a:rPr>
              <a:t>Series</a:t>
            </a:r>
          </a:p>
        </p:txBody>
      </p:sp>
      <p:sp>
        <p:nvSpPr>
          <p:cNvPr id="132" name="Rounded Rectangle 131"/>
          <p:cNvSpPr/>
          <p:nvPr/>
        </p:nvSpPr>
        <p:spPr bwMode="invGray">
          <a:xfrm>
            <a:off x="6185006" y="244787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3000 Series</a:t>
            </a:r>
          </a:p>
        </p:txBody>
      </p:sp>
      <p:sp>
        <p:nvSpPr>
          <p:cNvPr id="133" name="Rounded Rectangle 132"/>
          <p:cNvSpPr/>
          <p:nvPr/>
        </p:nvSpPr>
        <p:spPr bwMode="invGray">
          <a:xfrm>
            <a:off x="7243536" y="2419879"/>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5000 Series</a:t>
            </a:r>
          </a:p>
        </p:txBody>
      </p:sp>
      <p:sp>
        <p:nvSpPr>
          <p:cNvPr id="134" name="Rounded Rectangle 133"/>
          <p:cNvSpPr/>
          <p:nvPr/>
        </p:nvSpPr>
        <p:spPr bwMode="invGray">
          <a:xfrm>
            <a:off x="8195618" y="229806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44012" y="1509355"/>
            <a:ext cx="799535"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58680" y="2029735"/>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927278" y="2515214"/>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617449" y="3082154"/>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866917" y="3775157"/>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69760" y="3372319"/>
            <a:ext cx="749808" cy="529336"/>
          </a:xfrm>
          <a:prstGeom prst="rect">
            <a:avLst/>
          </a:prstGeom>
        </p:spPr>
      </p:pic>
      <p:grpSp>
        <p:nvGrpSpPr>
          <p:cNvPr id="139" name="Shape 233"/>
          <p:cNvGrpSpPr/>
          <p:nvPr/>
        </p:nvGrpSpPr>
        <p:grpSpPr>
          <a:xfrm>
            <a:off x="2344457" y="945362"/>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142" name="Shape 236"/>
          <p:cNvGrpSpPr/>
          <p:nvPr/>
        </p:nvGrpSpPr>
        <p:grpSpPr>
          <a:xfrm>
            <a:off x="1533900" y="945159"/>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grpSp>
        <p:nvGrpSpPr>
          <p:cNvPr id="145" name="Shape 239"/>
          <p:cNvGrpSpPr/>
          <p:nvPr/>
        </p:nvGrpSpPr>
        <p:grpSpPr>
          <a:xfrm>
            <a:off x="3843677" y="945362"/>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48" name="Shape 242"/>
          <p:cNvGrpSpPr/>
          <p:nvPr/>
        </p:nvGrpSpPr>
        <p:grpSpPr>
          <a:xfrm>
            <a:off x="4255953" y="945159"/>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1" name="Shape 245"/>
          <p:cNvGrpSpPr/>
          <p:nvPr/>
        </p:nvGrpSpPr>
        <p:grpSpPr>
          <a:xfrm>
            <a:off x="3431633" y="945362"/>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54" name="Shape 248"/>
          <p:cNvGrpSpPr/>
          <p:nvPr/>
        </p:nvGrpSpPr>
        <p:grpSpPr>
          <a:xfrm>
            <a:off x="6014757" y="945159"/>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7" name="Shape 251"/>
          <p:cNvGrpSpPr/>
          <p:nvPr/>
        </p:nvGrpSpPr>
        <p:grpSpPr>
          <a:xfrm>
            <a:off x="5139565" y="951360"/>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60" name="Shape 254"/>
          <p:cNvGrpSpPr/>
          <p:nvPr/>
        </p:nvGrpSpPr>
        <p:grpSpPr>
          <a:xfrm>
            <a:off x="5577160" y="951360"/>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63" name="Shape 257"/>
          <p:cNvGrpSpPr/>
          <p:nvPr/>
        </p:nvGrpSpPr>
        <p:grpSpPr>
          <a:xfrm>
            <a:off x="8346110" y="95421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dirty="0">
                  <a:solidFill>
                    <a:srgbClr val="3D4D4D"/>
                  </a:solidFill>
                  <a:latin typeface="Arial"/>
                  <a:ea typeface="Arial"/>
                  <a:cs typeface="Arial"/>
                  <a:sym typeface="Arial"/>
                </a:rPr>
                <a:t>Multi</a:t>
              </a:r>
              <a:br>
                <a:rPr lang="en" sz="500" b="1" dirty="0">
                  <a:solidFill>
                    <a:srgbClr val="3D4D4D"/>
                  </a:solidFill>
                  <a:latin typeface="Arial"/>
                  <a:ea typeface="Arial"/>
                  <a:cs typeface="Arial"/>
                  <a:sym typeface="Arial"/>
                </a:rPr>
              </a:br>
              <a:r>
                <a:rPr lang="en" sz="500" b="1" dirty="0">
                  <a:solidFill>
                    <a:srgbClr val="3D4D4D"/>
                  </a:solidFill>
                  <a:latin typeface="Arial"/>
                  <a:ea typeface="Arial"/>
                  <a:cs typeface="Arial"/>
                  <a:sym typeface="Arial"/>
                </a:rPr>
                <a:t>Core</a:t>
              </a:r>
            </a:p>
            <a:p>
              <a:pPr algn="ctr">
                <a:buSzPct val="25000"/>
              </a:pPr>
              <a:r>
                <a:rPr lang="en" sz="700" b="1" dirty="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1" y="1112558"/>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112558"/>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p:cNvCxnSpPr>
          <p:nvPr/>
        </p:nvCxnSpPr>
        <p:spPr>
          <a:xfrm flipV="1">
            <a:off x="4601974" y="1112558"/>
            <a:ext cx="537591" cy="1"/>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949798" y="1339394"/>
            <a:ext cx="1135500" cy="151500"/>
          </a:xfrm>
          <a:prstGeom prst="rect">
            <a:avLst/>
          </a:prstGeom>
          <a:noFill/>
          <a:ln>
            <a:noFill/>
          </a:ln>
        </p:spPr>
        <p:txBody>
          <a:bodyPr lIns="91421" tIns="91421" rIns="91421" bIns="91421" anchor="ctr" anchorCtr="0">
            <a:noAutofit/>
          </a:bodyPr>
          <a:lstStyle/>
          <a:p>
            <a:pPr algn="ctr"/>
            <a:r>
              <a:rPr lang="en" sz="800" b="1">
                <a:solidFill>
                  <a:srgbClr val="3D4D4D"/>
                </a:solidFill>
              </a:rPr>
              <a:t>H/W Dependent</a:t>
            </a:r>
          </a:p>
        </p:txBody>
      </p:sp>
      <p:sp>
        <p:nvSpPr>
          <p:cNvPr id="170" name="Shape 264"/>
          <p:cNvSpPr txBox="1"/>
          <p:nvPr/>
        </p:nvSpPr>
        <p:spPr>
          <a:xfrm>
            <a:off x="1879929" y="1331294"/>
            <a:ext cx="628800" cy="151500"/>
          </a:xfrm>
          <a:prstGeom prst="rect">
            <a:avLst/>
          </a:prstGeom>
          <a:noFill/>
          <a:ln>
            <a:noFill/>
          </a:ln>
        </p:spPr>
        <p:txBody>
          <a:bodyPr lIns="91421" tIns="91421" rIns="91421" bIns="91421" anchor="ctr" anchorCtr="0">
            <a:noAutofit/>
          </a:bodyPr>
          <a:lstStyle/>
          <a:p>
            <a:r>
              <a:rPr lang="en" sz="800" b="1">
                <a:solidFill>
                  <a:srgbClr val="3D4D4D"/>
                </a:solidFill>
              </a:rPr>
              <a:t>1 Gbps</a:t>
            </a:r>
          </a:p>
        </p:txBody>
      </p:sp>
      <p:sp>
        <p:nvSpPr>
          <p:cNvPr id="171" name="Shape 265"/>
          <p:cNvSpPr txBox="1"/>
          <p:nvPr/>
        </p:nvSpPr>
        <p:spPr>
          <a:xfrm>
            <a:off x="2799779" y="1331294"/>
            <a:ext cx="628800" cy="151500"/>
          </a:xfrm>
          <a:prstGeom prst="rect">
            <a:avLst/>
          </a:prstGeom>
          <a:noFill/>
          <a:ln>
            <a:noFill/>
          </a:ln>
        </p:spPr>
        <p:txBody>
          <a:bodyPr lIns="91421" tIns="91421" rIns="91421" bIns="91421" anchor="ctr" anchorCtr="0">
            <a:noAutofit/>
          </a:bodyPr>
          <a:lstStyle/>
          <a:p>
            <a:r>
              <a:rPr lang="en" sz="800" b="1" dirty="0">
                <a:solidFill>
                  <a:srgbClr val="3D4D4D"/>
                </a:solidFill>
              </a:rPr>
              <a:t>10 Gbps</a:t>
            </a:r>
          </a:p>
        </p:txBody>
      </p:sp>
      <p:sp>
        <p:nvSpPr>
          <p:cNvPr id="172" name="Shape 266"/>
          <p:cNvSpPr txBox="1"/>
          <p:nvPr/>
        </p:nvSpPr>
        <p:spPr>
          <a:xfrm>
            <a:off x="4000907"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7369705" y="969537"/>
            <a:ext cx="345899" cy="334799"/>
          </a:xfrm>
          <a:prstGeom prst="rect">
            <a:avLst/>
          </a:prstGeom>
          <a:noFill/>
          <a:ln>
            <a:noFill/>
          </a:ln>
        </p:spPr>
      </p:pic>
      <p:sp>
        <p:nvSpPr>
          <p:cNvPr id="174" name="Shape 268"/>
          <p:cNvSpPr txBox="1"/>
          <p:nvPr/>
        </p:nvSpPr>
        <p:spPr>
          <a:xfrm>
            <a:off x="7408437" y="1062375"/>
            <a:ext cx="275399" cy="261600"/>
          </a:xfrm>
          <a:prstGeom prst="rect">
            <a:avLst/>
          </a:prstGeom>
          <a:noFill/>
          <a:ln>
            <a:noFill/>
          </a:ln>
        </p:spPr>
        <p:txBody>
          <a:bodyPr lIns="0" tIns="0" rIns="0" bIns="0" anchor="t" anchorCtr="0">
            <a:noAutofit/>
          </a:bodyPr>
          <a:lstStyle/>
          <a:p>
            <a:pPr algn="ctr">
              <a:buSzPct val="25000"/>
            </a:pPr>
            <a:r>
              <a:rPr lang="en" sz="500" b="1" dirty="0">
                <a:solidFill>
                  <a:srgbClr val="3D4D4D"/>
                </a:solidFill>
              </a:rPr>
              <a:t>Chassis System</a:t>
            </a:r>
          </a:p>
        </p:txBody>
      </p:sp>
      <p:cxnSp>
        <p:nvCxnSpPr>
          <p:cNvPr id="175" name="Shape 269"/>
          <p:cNvCxnSpPr>
            <a:stCxn id="155" idx="3"/>
          </p:cNvCxnSpPr>
          <p:nvPr/>
        </p:nvCxnSpPr>
        <p:spPr>
          <a:xfrm>
            <a:off x="6360778" y="1112559"/>
            <a:ext cx="1008927" cy="7776"/>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988556"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50 Gbps - 1 Tbps</a:t>
            </a:r>
          </a:p>
        </p:txBody>
      </p:sp>
      <p:sp>
        <p:nvSpPr>
          <p:cNvPr id="73" name="Rounded Rectangle 72"/>
          <p:cNvSpPr/>
          <p:nvPr/>
        </p:nvSpPr>
        <p:spPr bwMode="invGray">
          <a:xfrm>
            <a:off x="2297177" y="28406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a:t>
            </a:r>
            <a:r>
              <a:rPr lang="en-US" sz="900" b="1" kern="0" dirty="0">
                <a:solidFill>
                  <a:srgbClr val="FFFFFF"/>
                </a:solidFill>
              </a:rPr>
              <a:t>-90 Series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4" y="1729888"/>
            <a:ext cx="4892367" cy="1797890"/>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400" b="1" dirty="0">
                <a:latin typeface="Arial"/>
                <a:cs typeface="Arial"/>
              </a:rPr>
              <a:t>Flexibility enables protection of complex, multi-tenant cloud-based security-as-a-service and infrastructure-as-a-service environments. </a:t>
            </a:r>
            <a:endParaRPr lang="en-US" sz="1400" b="1" dirty="0">
              <a:latin typeface="Arial"/>
              <a:ea typeface="ＭＳ Ｐゴシック" pitchFamily="34" charset="-128"/>
              <a:cs typeface="Arial"/>
            </a:endParaRPr>
          </a:p>
        </p:txBody>
      </p:sp>
      <p:sp>
        <p:nvSpPr>
          <p:cNvPr id="19" name="Rectangle 18"/>
          <p:cNvSpPr/>
          <p:nvPr/>
        </p:nvSpPr>
        <p:spPr>
          <a:xfrm>
            <a:off x="552498" y="3986576"/>
            <a:ext cx="2590800" cy="523216"/>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3"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Security Appliances For Very Large Enterprises &amp; Service Providers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1"/>
          <a:ext cx="4892368" cy="1383531"/>
        </p:xfrm>
        <a:graphic>
          <a:graphicData uri="http://schemas.openxmlformats.org/drawingml/2006/table">
            <a:tbl>
              <a:tblPr firstRow="1" bandRow="1">
                <a:tableStyleId>{2D5ABB26-0587-4C30-8999-92F81FD0307C}</a:tableStyleId>
              </a:tblPr>
              <a:tblGrid>
                <a:gridCol w="558461"/>
                <a:gridCol w="433390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10"/>
            <a:ext cx="3421743" cy="1188770"/>
          </a:xfrm>
          <a:prstGeom prst="rect">
            <a:avLst/>
          </a:prstGeom>
          <a:noFill/>
        </p:spPr>
        <p:txBody>
          <a:bodyPr wrap="square" lIns="91436" tIns="45718" rIns="91436" bIns="45718">
            <a:prstTxWarp prst="textNoShape">
              <a:avLst/>
            </a:prstTxWarp>
            <a:spAutoFit/>
          </a:bodyPr>
          <a:lstStyle/>
          <a:p>
            <a:pPr marL="285738" indent="-285738">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285738" indent="-285738">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285738" indent="-285738"/>
            <a:r>
              <a:rPr lang="en-US" dirty="0">
                <a:solidFill>
                  <a:srgbClr val="000000"/>
                </a:solidFill>
                <a:ea typeface="Arial Narrow" charset="0"/>
                <a:cs typeface="Arial Narrow" charset="0"/>
              </a:rPr>
              <a:t> </a:t>
            </a:r>
          </a:p>
        </p:txBody>
      </p:sp>
      <p:sp>
        <p:nvSpPr>
          <p:cNvPr id="2" name="TextBox 1"/>
          <p:cNvSpPr txBox="1"/>
          <p:nvPr/>
        </p:nvSpPr>
        <p:spPr>
          <a:xfrm>
            <a:off x="3007899" y="4374300"/>
            <a:ext cx="5731187" cy="230832"/>
          </a:xfrm>
          <a:prstGeom prst="rect">
            <a:avLst/>
          </a:prstGeom>
          <a:noFill/>
        </p:spPr>
        <p:txBody>
          <a:bodyPr wrap="square" lIns="91436" tIns="45718" rIns="91436" bIns="45718"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1"/>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1" y="2620135"/>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6"/>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91436" tIns="45718" rIns="91436" bIns="45718">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1"/>
            <a:ext cx="1123950" cy="1026319"/>
          </a:xfrm>
          <a:prstGeom prst="rect">
            <a:avLst/>
          </a:prstGeom>
          <a:noFill/>
          <a:ln w="9525">
            <a:noFill/>
            <a:miter lim="800000"/>
            <a:headEnd/>
            <a:tailEnd/>
          </a:ln>
        </p:spPr>
      </p:pic>
      <p:sp>
        <p:nvSpPr>
          <p:cNvPr id="36" name="TextBox 35"/>
          <p:cNvSpPr txBox="1"/>
          <p:nvPr/>
        </p:nvSpPr>
        <p:spPr>
          <a:xfrm rot="5400000">
            <a:off x="5363014" y="2232690"/>
            <a:ext cx="697627" cy="707886"/>
          </a:xfrm>
          <a:prstGeom prst="rect">
            <a:avLst/>
          </a:prstGeom>
          <a:noFill/>
        </p:spPr>
        <p:txBody>
          <a:bodyPr wrap="none" lIns="91436" tIns="45718" rIns="91436" bIns="45718">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4"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3" y="1230711"/>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7" y="1616076"/>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1" y="1871664"/>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4"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7" y="1079899"/>
            <a:ext cx="2498250" cy="2246769"/>
          </a:xfrm>
          <a:prstGeom prst="rect">
            <a:avLst/>
          </a:prstGeom>
          <a:noFill/>
        </p:spPr>
        <p:txBody>
          <a:bodyPr wrap="square" lIns="91436" tIns="45718" rIns="91436" bIns="45718">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4"/>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8"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10"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4"/>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47" name="Rounded Rectangle 46"/>
          <p:cNvSpPr/>
          <p:nvPr/>
        </p:nvSpPr>
        <p:spPr bwMode="auto">
          <a:xfrm>
            <a:off x="5715001" y="2457451"/>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50" name="Straight Connector 49"/>
          <p:cNvCxnSpPr/>
          <p:nvPr/>
        </p:nvCxnSpPr>
        <p:spPr bwMode="auto">
          <a:xfrm>
            <a:off x="5486400" y="3371851"/>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5"/>
            <a:ext cx="685800" cy="246221"/>
          </a:xfrm>
          <a:prstGeom prst="rect">
            <a:avLst/>
          </a:prstGeom>
          <a:noFill/>
        </p:spPr>
        <p:txBody>
          <a:bodyPr wrap="square" lIns="91436" tIns="45718" rIns="91436" bIns="45718" rtlCol="0">
            <a:spAutoFit/>
          </a:bodyPr>
          <a:lstStyle/>
          <a:p>
            <a:r>
              <a:rPr lang="en-US" sz="10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298713224"/>
              </p:ext>
            </p:extLst>
          </p:nvPr>
        </p:nvGraphicFramePr>
        <p:xfrm>
          <a:off x="252001" y="900001"/>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lIns="91436" tIns="45718" rIns="91436" bIns="45718" rtlCol="0">
            <a:spAutoFit/>
          </a:bodyPr>
          <a:lstStyle/>
          <a:p>
            <a:r>
              <a:rPr lang="en-US" sz="900" i="1" dirty="0">
                <a:solidFill>
                  <a:srgbClr val="404040"/>
                </a:solidFill>
                <a:latin typeface="Helvetica 55 Roman"/>
                <a:cs typeface="Helvetica 55 Roman"/>
              </a:rPr>
              <a:t>* With XH0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6"/>
            <a:ext cx="462770" cy="260293"/>
          </a:xfrm>
          <a:prstGeom prst="rect">
            <a:avLst/>
          </a:prstGeom>
          <a:solidFill>
            <a:schemeClr val="bg1"/>
          </a:solidFill>
          <a:ln w="9525">
            <a:noFill/>
            <a:miter lim="800000"/>
            <a:headEnd/>
            <a:tailEnd/>
          </a:ln>
        </p:spPr>
        <p:txBody>
          <a:bodyPr wrap="none" lIns="64782" tIns="32392" rIns="64782" bIns="32392"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40GE slots</a:t>
            </a:r>
          </a:p>
          <a:p>
            <a:pPr marL="343033" indent="-343033" defTabSz="914379">
              <a:spcBef>
                <a:spcPct val="20000"/>
              </a:spcBef>
              <a:buClr>
                <a:schemeClr val="accent6"/>
              </a:buClr>
              <a:buFont typeface="+mj-ea"/>
              <a:buAutoNum type="circleNumDbPlain"/>
            </a:pPr>
            <a:r>
              <a:rPr lang="en-US" sz="1000" b="1" dirty="0"/>
              <a:t>2x 10GE slots</a:t>
            </a:r>
          </a:p>
          <a:p>
            <a:pPr marL="343033" indent="-343033" defTabSz="914379">
              <a:spcBef>
                <a:spcPct val="20000"/>
              </a:spcBef>
              <a:buClr>
                <a:schemeClr val="accent6"/>
              </a:buClr>
              <a:buFont typeface="+mj-ea"/>
              <a:buAutoNum type="circleNumDbPlain"/>
            </a:pPr>
            <a:r>
              <a:rPr lang="en-US" sz="1000" b="1" dirty="0"/>
              <a:t>2x GE RJ45 MGMT ports</a:t>
            </a:r>
          </a:p>
          <a:p>
            <a:pPr marL="343033" indent="-343033" defTabSz="914379">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23 Million</a:t>
            </a:r>
          </a:p>
          <a:p>
            <a:r>
              <a:rPr lang="en-US" sz="800" dirty="0">
                <a:solidFill>
                  <a:srgbClr val="7F7F7F"/>
                </a:solidFill>
              </a:rPr>
              <a:t>Concurrent Sessions</a:t>
            </a:r>
          </a:p>
          <a:p>
            <a:endParaRPr lang="en-US" sz="800" dirty="0">
              <a:solidFill>
                <a:srgbClr val="7F7F7F"/>
              </a:solidFill>
            </a:endParaRPr>
          </a:p>
          <a:p>
            <a:r>
              <a:rPr lang="en-US" sz="1800" b="1" dirty="0"/>
              <a:t>565,000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28" name="Picture 27"/>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9" name="Picture 28"/>
          <p:cNvPicPr>
            <a:picLocks noChangeAspect="1"/>
          </p:cNvPicPr>
          <p:nvPr/>
        </p:nvPicPr>
        <p:blipFill>
          <a:blip r:embed="rId14"/>
          <a:stretch>
            <a:fillRect/>
          </a:stretch>
        </p:blipFill>
        <p:spPr>
          <a:xfrm>
            <a:off x="7396793" y="4062941"/>
            <a:ext cx="505867" cy="503339"/>
          </a:xfrm>
          <a:prstGeom prst="rect">
            <a:avLst/>
          </a:prstGeom>
        </p:spPr>
      </p:pic>
      <p:pic>
        <p:nvPicPr>
          <p:cNvPr id="30" name="Picture 29"/>
          <p:cNvPicPr>
            <a:picLocks noChangeAspect="1"/>
          </p:cNvPicPr>
          <p:nvPr/>
        </p:nvPicPr>
        <p:blipFill>
          <a:blip r:embed="rId15"/>
          <a:stretch>
            <a:fillRect/>
          </a:stretch>
        </p:blipFill>
        <p:spPr>
          <a:xfrm>
            <a:off x="6703208" y="4104601"/>
            <a:ext cx="468167" cy="438533"/>
          </a:xfrm>
          <a:prstGeom prst="rect">
            <a:avLst/>
          </a:prstGeom>
        </p:spPr>
      </p:pic>
      <p:pic>
        <p:nvPicPr>
          <p:cNvPr id="31" name="Picture 30"/>
          <p:cNvPicPr>
            <a:picLocks noChangeAspect="1"/>
          </p:cNvPicPr>
          <p:nvPr/>
        </p:nvPicPr>
        <p:blipFill>
          <a:blip r:embed="rId16"/>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7" name="Rounded Rectangle 3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39" name="Straight Connector 3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3" name="Picture 42"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045544707"/>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b="1" dirty="0"/>
              <a:t>4x 40 GE QSFP+ </a:t>
            </a:r>
          </a:p>
          <a:p>
            <a:pPr marL="343033" indent="-343033" defTabSz="914379">
              <a:spcBef>
                <a:spcPct val="20000"/>
              </a:spcBef>
              <a:buClr>
                <a:schemeClr val="accent6"/>
              </a:buClr>
              <a:buFont typeface="+mj-ea"/>
              <a:buAutoNum type="circleNumDbPlain"/>
            </a:pPr>
            <a:r>
              <a:rPr lang="en-US" sz="1000" b="1" dirty="0"/>
              <a:t>2 x 10GE SFP+</a:t>
            </a:r>
          </a:p>
          <a:p>
            <a:pPr marL="343033" indent="-343033" defTabSz="914379">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4" name="TextBox 2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155,000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30" name="Picture 29"/>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1" name="Picture 30"/>
          <p:cNvPicPr>
            <a:picLocks noChangeAspect="1"/>
          </p:cNvPicPr>
          <p:nvPr/>
        </p:nvPicPr>
        <p:blipFill>
          <a:blip r:embed="rId13"/>
          <a:stretch>
            <a:fillRect/>
          </a:stretch>
        </p:blipFill>
        <p:spPr>
          <a:xfrm>
            <a:off x="7396793" y="4062941"/>
            <a:ext cx="505867" cy="503339"/>
          </a:xfrm>
          <a:prstGeom prst="rect">
            <a:avLst/>
          </a:prstGeom>
        </p:spPr>
      </p:pic>
      <p:pic>
        <p:nvPicPr>
          <p:cNvPr id="32" name="Picture 31"/>
          <p:cNvPicPr>
            <a:picLocks noChangeAspect="1"/>
          </p:cNvPicPr>
          <p:nvPr/>
        </p:nvPicPr>
        <p:blipFill>
          <a:blip r:embed="rId14"/>
          <a:stretch>
            <a:fillRect/>
          </a:stretch>
        </p:blipFill>
        <p:spPr>
          <a:xfrm>
            <a:off x="6703208" y="4104601"/>
            <a:ext cx="468167" cy="438533"/>
          </a:xfrm>
          <a:prstGeom prst="rect">
            <a:avLst/>
          </a:prstGeom>
        </p:spPr>
      </p:pic>
      <p:pic>
        <p:nvPicPr>
          <p:cNvPr id="33" name="Picture 32"/>
          <p:cNvPicPr>
            <a:picLocks noChangeAspect="1"/>
          </p:cNvPicPr>
          <p:nvPr/>
        </p:nvPicPr>
        <p:blipFill>
          <a:blip r:embed="rId15"/>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7"/>
            <a:stretch>
              <a:fillRect/>
            </a:stretch>
          </p:blipFill>
          <p:spPr>
            <a:xfrm flipH="1">
              <a:off x="5869115" y="4203821"/>
              <a:ext cx="417190" cy="445474"/>
            </a:xfrm>
            <a:prstGeom prst="rect">
              <a:avLst/>
            </a:prstGeom>
          </p:spPr>
        </p:pic>
      </p:grpSp>
      <p:sp>
        <p:nvSpPr>
          <p:cNvPr id="37" name="Rounded Rectangle 3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8" name="Rounded Rectangle 3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9" name="Rounded Rectangle 3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2" name="Picture 41"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8"/>
          <a:ext cx="8305800" cy="3124797"/>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1892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4x 40 GE QSFP+ </a:t>
            </a:r>
          </a:p>
          <a:p>
            <a:pPr marL="343033" indent="-343033" defTabSz="914379">
              <a:spcBef>
                <a:spcPct val="20000"/>
              </a:spcBef>
              <a:buClr>
                <a:schemeClr val="accent6"/>
              </a:buClr>
              <a:buFont typeface="+mj-ea"/>
              <a:buAutoNum type="circleNumDbPlain"/>
            </a:pPr>
            <a:r>
              <a:rPr lang="de-DE" sz="1000" dirty="0"/>
              <a:t>2x 10 GE SFP+</a:t>
            </a:r>
          </a:p>
          <a:p>
            <a:pPr marL="343033" indent="-343033" defTabSz="914379">
              <a:spcBef>
                <a:spcPct val="20000"/>
              </a:spcBef>
              <a:buClr>
                <a:schemeClr val="accent6"/>
              </a:buClr>
              <a:buFont typeface="+mj-ea"/>
              <a:buAutoNum type="circleNumDbPlain"/>
            </a:pPr>
            <a:r>
              <a:rPr lang="de-DE" sz="1000" dirty="0"/>
              <a:t>1x GE RJ45</a:t>
            </a:r>
          </a:p>
        </p:txBody>
      </p:sp>
      <p:sp>
        <p:nvSpPr>
          <p:cNvPr id="15" name="Rectangle 47"/>
          <p:cNvSpPr>
            <a:spLocks noChangeArrowheads="1"/>
          </p:cNvSpPr>
          <p:nvPr/>
        </p:nvSpPr>
        <p:spPr bwMode="auto">
          <a:xfrm>
            <a:off x="5627678" y="1827212"/>
            <a:ext cx="296862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2x 100 GE CFP2 </a:t>
            </a:r>
          </a:p>
          <a:p>
            <a:pPr marL="343033" indent="-343033" defTabSz="914379">
              <a:spcBef>
                <a:spcPct val="20000"/>
              </a:spcBef>
              <a:buClr>
                <a:schemeClr val="accent6"/>
              </a:buClr>
              <a:buFont typeface="+mj-ea"/>
              <a:buAutoNum type="circleNumDbPlain"/>
            </a:pPr>
            <a:r>
              <a:rPr lang="de-DE" sz="1000" dirty="0"/>
              <a:t>2x 10 GE SFP+ </a:t>
            </a:r>
          </a:p>
          <a:p>
            <a:pPr marL="343033" indent="-343033" defTabSz="914379">
              <a:spcBef>
                <a:spcPct val="20000"/>
              </a:spcBef>
              <a:buClr>
                <a:schemeClr val="accent6"/>
              </a:buClr>
              <a:buFont typeface="+mj-ea"/>
              <a:buAutoNum type="circleNumDbPlain"/>
            </a:pPr>
            <a:r>
              <a:rPr lang="de-DE" sz="1000" dirty="0"/>
              <a:t>1x GE RJ45 </a:t>
            </a:r>
          </a:p>
          <a:p>
            <a:pPr defTabSz="914379">
              <a:spcBef>
                <a:spcPct val="20000"/>
              </a:spcBef>
              <a:buClr>
                <a:schemeClr val="accent6"/>
              </a:buClr>
            </a:pPr>
            <a:endParaRPr lang="de-DE" sz="1000" dirty="0"/>
          </a:p>
          <a:p>
            <a:pPr marL="343033" indent="-343033" defTabSz="914379">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5" y="971185"/>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3"/>
            <a:ext cx="2590800" cy="311607"/>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FG-VM</a:t>
            </a:r>
            <a:endParaRPr lang="en-US" b="1" dirty="0">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7" y="1846321"/>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2"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3"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Agile Security 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9" y="4126123"/>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VMware</a:t>
              </a:r>
            </a:p>
            <a:p>
              <a:pPr algn="ctr" defTabSz="914362">
                <a:buSzPct val="25000"/>
                <a:defRPr/>
              </a:pPr>
              <a:r>
                <a:rPr lang="en-US" sz="700" b="1" kern="0" dirty="0">
                  <a:solidFill>
                    <a:srgbClr val="3D4D4D"/>
                  </a:solidFill>
                </a:rPr>
                <a:t>ESXi</a:t>
              </a:r>
              <a:endParaRPr lang="en" sz="700" b="1" kern="0" dirty="0">
                <a:solidFill>
                  <a:srgbClr val="3D4D4D"/>
                </a:solidFill>
              </a:endParaRPr>
            </a:p>
          </p:txBody>
        </p:sp>
      </p:grpSp>
      <p:grpSp>
        <p:nvGrpSpPr>
          <p:cNvPr id="22" name="Group 21"/>
          <p:cNvGrpSpPr/>
          <p:nvPr/>
        </p:nvGrpSpPr>
        <p:grpSpPr>
          <a:xfrm>
            <a:off x="5332438" y="4126123"/>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Citrix</a:t>
              </a:r>
            </a:p>
            <a:p>
              <a:pPr algn="ctr" defTabSz="914362">
                <a:buSzPct val="25000"/>
                <a:defRPr/>
              </a:pPr>
              <a:r>
                <a:rPr lang="en-US" sz="700" b="1" kern="0" dirty="0">
                  <a:solidFill>
                    <a:srgbClr val="3D4D4D"/>
                  </a:solidFill>
                </a:rPr>
                <a:t>Xen</a:t>
              </a:r>
              <a:endParaRPr lang="en" sz="700" b="1" kern="0" dirty="0">
                <a:solidFill>
                  <a:srgbClr val="3D4D4D"/>
                </a:solidFill>
              </a:endParaRPr>
            </a:p>
          </p:txBody>
        </p:sp>
      </p:grpSp>
      <p:grpSp>
        <p:nvGrpSpPr>
          <p:cNvPr id="25" name="Group 24"/>
          <p:cNvGrpSpPr/>
          <p:nvPr/>
        </p:nvGrpSpPr>
        <p:grpSpPr>
          <a:xfrm>
            <a:off x="5934391" y="4126123"/>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Xen</a:t>
              </a:r>
              <a:endParaRPr lang="en" sz="1100" b="1" kern="0" dirty="0">
                <a:solidFill>
                  <a:srgbClr val="3D4D4D"/>
                </a:solidFill>
              </a:endParaRPr>
            </a:p>
          </p:txBody>
        </p:sp>
      </p:grpSp>
      <p:grpSp>
        <p:nvGrpSpPr>
          <p:cNvPr id="28" name="Group 27"/>
          <p:cNvGrpSpPr/>
          <p:nvPr/>
        </p:nvGrpSpPr>
        <p:grpSpPr>
          <a:xfrm>
            <a:off x="6553701" y="4126123"/>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KVM</a:t>
              </a:r>
              <a:endParaRPr lang="en" sz="1100" b="1" kern="0" dirty="0">
                <a:solidFill>
                  <a:srgbClr val="3D4D4D"/>
                </a:solidFill>
              </a:endParaRPr>
            </a:p>
          </p:txBody>
        </p:sp>
      </p:grpSp>
      <p:grpSp>
        <p:nvGrpSpPr>
          <p:cNvPr id="31" name="Group 30"/>
          <p:cNvGrpSpPr/>
          <p:nvPr/>
        </p:nvGrpSpPr>
        <p:grpSpPr>
          <a:xfrm>
            <a:off x="7138839" y="4126123"/>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Hyper-V</a:t>
              </a:r>
              <a:endParaRPr lang="en" sz="700" b="1" kern="0" dirty="0">
                <a:solidFill>
                  <a:srgbClr val="3D4D4D"/>
                </a:solidFill>
              </a:endParaRPr>
            </a:p>
          </p:txBody>
        </p:sp>
      </p:grpSp>
      <p:grpSp>
        <p:nvGrpSpPr>
          <p:cNvPr id="34" name="Group 33"/>
          <p:cNvGrpSpPr/>
          <p:nvPr/>
        </p:nvGrpSpPr>
        <p:grpSpPr>
          <a:xfrm>
            <a:off x="7700371" y="4126123"/>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AmazonAWS</a:t>
              </a:r>
              <a:endParaRPr lang="en" sz="700" b="1" kern="0" dirty="0">
                <a:solidFill>
                  <a:srgbClr val="3D4D4D"/>
                </a:solidFill>
              </a:endParaRPr>
            </a:p>
          </p:txBody>
        </p:sp>
      </p:grpSp>
      <p:grpSp>
        <p:nvGrpSpPr>
          <p:cNvPr id="37" name="Group 36"/>
          <p:cNvGrpSpPr/>
          <p:nvPr/>
        </p:nvGrpSpPr>
        <p:grpSpPr>
          <a:xfrm>
            <a:off x="8265089" y="4126123"/>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Azure</a:t>
              </a:r>
              <a:endParaRPr lang="en" sz="700" b="1" kern="0" dirty="0">
                <a:solidFill>
                  <a:srgbClr val="3D4D4D"/>
                </a:solidFill>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587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4290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4290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1" y="4298636"/>
            <a:ext cx="5486400" cy="200055"/>
          </a:xfrm>
          <a:prstGeom prst="rect">
            <a:avLst/>
          </a:prstGeom>
          <a:noFill/>
        </p:spPr>
        <p:txBody>
          <a:bodyPr wrap="square" lIns="91436" tIns="45718" rIns="91436" bIns="45718"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4.1</a:t>
            </a:r>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777129575"/>
              </p:ext>
            </p:extLst>
          </p:nvPr>
        </p:nvGraphicFramePr>
        <p:xfrm>
          <a:off x="252000" y="752118"/>
          <a:ext cx="8640002" cy="398794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a:t>
                      </a:r>
                      <a:r>
                        <a:rPr lang="fr-FR" sz="900" dirty="0" smtClean="0">
                          <a:solidFill>
                            <a:schemeClr val="tx1"/>
                          </a:solidFill>
                          <a:latin typeface="+mn-lt"/>
                          <a:cs typeface="Arial"/>
                        </a:rPr>
                        <a:t>62.5/125 micron MMF)</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300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FG-TRAN-XFPSR</a:t>
                      </a:r>
                      <a:endParaRPr kumimoji="0" lang="en-US" sz="900" b="0" i="0" u="none" strike="noStrike" cap="none" normalizeH="0" baseline="0" dirty="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(OM3MMF)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(50/125 micron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2" y="900001"/>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1" tIns="45698" rIns="91421" bIns="45698" anchor="t" anchorCtr="0">
            <a:noAutofit/>
          </a:bodyPr>
          <a:lstStyle/>
          <a:p>
            <a:pPr>
              <a:buSzPct val="25000"/>
            </a:pPr>
            <a:r>
              <a:rPr lang="en" sz="8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20446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56860">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20446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20446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20446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20446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20446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20446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20446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20446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56860">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20446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361010700"/>
              </p:ext>
            </p:extLst>
          </p:nvPr>
        </p:nvGraphicFramePr>
        <p:xfrm>
          <a:off x="252000" y="900001"/>
          <a:ext cx="8640000" cy="3767745"/>
        </p:xfrm>
        <a:graphic>
          <a:graphicData uri="http://schemas.openxmlformats.org/drawingml/2006/table">
            <a:tbl>
              <a:tblPr firstRow="1" bandRow="1">
                <a:effectLst/>
                <a:tableStyleId>{073A0DAA-6AF3-43AB-8588-CEC1D06C72B9}</a:tableStyleId>
              </a:tblPr>
              <a:tblGrid>
                <a:gridCol w="2880257"/>
                <a:gridCol w="5759743"/>
              </a:tblGrid>
              <a:tr h="244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FG-400D,</a:t>
                      </a:r>
                      <a:r>
                        <a:rPr lang="en-US" sz="1000" b="1" baseline="0" dirty="0" smtClean="0">
                          <a:solidFill>
                            <a:srgbClr val="FFFFFF"/>
                          </a:solidFill>
                        </a:rPr>
                        <a:t> </a:t>
                      </a:r>
                      <a:r>
                        <a:rPr lang="en-US" sz="1000" b="1" dirty="0" smtClean="0">
                          <a:solidFill>
                            <a:srgbClr val="FFFFFF"/>
                          </a:solidFill>
                        </a:rPr>
                        <a:t>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204460">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56860">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204460">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SP-FG3800D-DC-PS </a:t>
                      </a:r>
                      <a:r>
                        <a:rPr lang="en-US" sz="1000" baseline="0" dirty="0" smtClean="0"/>
                        <a:t> </a:t>
                      </a:r>
                      <a:r>
                        <a:rPr lang="en-US" sz="1000" dirty="0" smtClean="0"/>
                        <a:t>(spare)</a:t>
                      </a:r>
                    </a:p>
                  </a:txBody>
                  <a:tcPr marL="61703" marR="61703" marT="26030" marB="26030"/>
                </a:tc>
              </a:tr>
              <a:tr h="204460">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1"/>
          <a:ext cx="8357220" cy="2680575"/>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4163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42366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lIns="91436" tIns="45718" rIns="91436" bIns="45718">
            <a:spAutoFit/>
          </a:bodyPr>
          <a:lstStyle/>
          <a:p>
            <a:r>
              <a:rPr lang="en-US" sz="1000" dirty="0">
                <a:hlinkClick r:id="rId7"/>
              </a:rPr>
              <a:t>http://en.wikipedia.org/wiki/AC_power_plugs_and_sockets</a:t>
            </a:r>
            <a:endParaRPr lang="en-US" sz="1000" dirty="0"/>
          </a:p>
          <a:p>
            <a:r>
              <a:rPr lang="en-US" sz="1000" dirty="0">
                <a:hlinkClick r:id="rId8"/>
              </a:rPr>
              <a:t>http://www.worldstandards.eu/electricity/plug-voltage-by-country/</a:t>
            </a:r>
            <a:endParaRPr lang="en-US" sz="1000" dirty="0"/>
          </a:p>
          <a:p>
            <a:r>
              <a:rPr lang="en-US" sz="800" dirty="0">
                <a:latin typeface="Arial"/>
                <a:cs typeface="Arial"/>
              </a:rPr>
              <a:t/>
            </a:r>
            <a:br>
              <a:rPr lang="en-US" sz="800" dirty="0">
                <a:latin typeface="Arial"/>
                <a:cs typeface="Arial"/>
              </a:rPr>
            </a:br>
            <a:r>
              <a:rPr lang="en-US" sz="800" dirty="0">
                <a:latin typeface="Arial"/>
                <a:cs typeface="Arial"/>
              </a:rPr>
              <a:t/>
            </a:r>
            <a:br>
              <a:rPr lang="en-US" sz="800" dirty="0">
                <a:latin typeface="Arial"/>
                <a:cs typeface="Arial"/>
              </a:rPr>
            </a:br>
            <a:r>
              <a:rPr lang="en-US" sz="800" dirty="0">
                <a:latin typeface="Arial"/>
                <a:cs typeface="Arial"/>
              </a:rPr>
              <a:t>* For </a:t>
            </a:r>
            <a:r>
              <a:rPr lang="en-US" sz="800" dirty="0">
                <a:solidFill>
                  <a:srgbClr val="000000"/>
                </a:solidFill>
                <a:latin typeface="Arial"/>
                <a:ea typeface="Lucida Grande"/>
                <a:cs typeface="Arial"/>
              </a:rPr>
              <a:t>FG-60C and FG/FWF-40C, FG/FWF-</a:t>
            </a:r>
            <a:r>
              <a:rPr lang="en-US" sz="800" dirty="0" smtClean="0">
                <a:solidFill>
                  <a:srgbClr val="000000"/>
                </a:solidFill>
                <a:latin typeface="Arial"/>
                <a:ea typeface="Lucida Grande"/>
                <a:cs typeface="Arial"/>
              </a:rPr>
              <a:t>60D, 60E </a:t>
            </a:r>
            <a:r>
              <a:rPr lang="en-US" sz="800" dirty="0">
                <a:solidFill>
                  <a:srgbClr val="000000"/>
                </a:solidFill>
                <a:latin typeface="Arial"/>
                <a:ea typeface="Lucida Grande"/>
                <a:cs typeface="Arial"/>
              </a:rPr>
              <a:t>&amp; FG/FWF-90D</a:t>
            </a:r>
            <a:endParaRPr lang="en-US" sz="800" dirty="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2" y="1600201"/>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1"/>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4242941215"/>
              </p:ext>
            </p:extLst>
          </p:nvPr>
        </p:nvGraphicFramePr>
        <p:xfrm>
          <a:off x="251999" y="795108"/>
          <a:ext cx="8640001" cy="3949435"/>
        </p:xfrm>
        <a:graphic>
          <a:graphicData uri="http://schemas.openxmlformats.org/drawingml/2006/table">
            <a:tbl>
              <a:tblPr firstRow="1" bandRow="1">
                <a:effectLst/>
                <a:tableStyleId>{073A0DAA-6AF3-43AB-8588-CEC1D06C72B9}</a:tableStyleId>
              </a:tblPr>
              <a:tblGrid>
                <a:gridCol w="1122341"/>
                <a:gridCol w="751766"/>
                <a:gridCol w="751766"/>
                <a:gridCol w="751766"/>
                <a:gridCol w="751766"/>
                <a:gridCol w="751766"/>
                <a:gridCol w="751766"/>
                <a:gridCol w="751766"/>
                <a:gridCol w="751766"/>
                <a:gridCol w="751766"/>
                <a:gridCol w="751766"/>
              </a:tblGrid>
              <a:tr h="36122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D3TC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4155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300E, 400E, 2000E, 3000F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661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400E, 1000E, 2000E, 3000E, 3500F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2000E, 3000E, 3200E</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2000E,</a:t>
                      </a:r>
                    </a:p>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FortiOS 5.4</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30"/>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7"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1"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1" y="1444170"/>
          <a:ext cx="8839201" cy="1154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2010/Q1</a:t>
            </a:r>
          </a:p>
        </p:txBody>
      </p:sp>
      <p:sp>
        <p:nvSpPr>
          <p:cNvPr id="26" name="Text Box 14"/>
          <p:cNvSpPr txBox="1">
            <a:spLocks noChangeArrowheads="1"/>
          </p:cNvSpPr>
          <p:nvPr/>
        </p:nvSpPr>
        <p:spPr bwMode="auto">
          <a:xfrm>
            <a:off x="7696201" y="1044119"/>
            <a:ext cx="1005576"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2011/Q3</a:t>
            </a:r>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8" y="2701469"/>
            <a:ext cx="1020805" cy="584776"/>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2012/Q4</a:t>
            </a:r>
          </a:p>
          <a:p>
            <a:endParaRPr lang="en-US" sz="1600" i="1" dirty="0"/>
          </a:p>
        </p:txBody>
      </p:sp>
      <p:sp>
        <p:nvSpPr>
          <p:cNvPr id="43" name="Text Box 10"/>
          <p:cNvSpPr txBox="1">
            <a:spLocks noChangeArrowheads="1"/>
          </p:cNvSpPr>
          <p:nvPr/>
        </p:nvSpPr>
        <p:spPr bwMode="auto">
          <a:xfrm>
            <a:off x="2241857" y="270146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2014/Q2</a:t>
            </a:r>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1" y="3101519"/>
          <a:ext cx="8839201" cy="1533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5.4.1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39473110"/>
              </p:ext>
            </p:extLst>
          </p:nvPr>
        </p:nvGraphicFramePr>
        <p:xfrm>
          <a:off x="219580" y="900001"/>
          <a:ext cx="8640002" cy="3747294"/>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 + Reputation Service</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721800">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 and IP and Domain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1" y="2810891"/>
            <a:ext cx="1497177" cy="750189"/>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FG/FWF- 30E/50E Series</a:t>
            </a:r>
          </a:p>
        </p:txBody>
      </p:sp>
      <p:sp>
        <p:nvSpPr>
          <p:cNvPr id="14" name="Rectangle 13"/>
          <p:cNvSpPr/>
          <p:nvPr/>
        </p:nvSpPr>
        <p:spPr>
          <a:xfrm>
            <a:off x="1729983" y="2802277"/>
            <a:ext cx="1393862" cy="530898"/>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a:t>
            </a:r>
            <a:r>
              <a:rPr lang="en-US" b="1" dirty="0" smtClean="0">
                <a:ea typeface="Helvetica 55 Roman" charset="0"/>
                <a:cs typeface="Arial Narrow"/>
              </a:rPr>
              <a:t>60E </a:t>
            </a:r>
            <a:r>
              <a:rPr lang="en-US" b="1" dirty="0">
                <a:ea typeface="Helvetica 55 Roman" charset="0"/>
                <a:cs typeface="Arial Narrow"/>
              </a:rPr>
              <a:t>Series</a:t>
            </a:r>
          </a:p>
        </p:txBody>
      </p:sp>
      <p:pic>
        <p:nvPicPr>
          <p:cNvPr id="42" name="Picture 41" descr="FG-90D_Ft-top.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89793" y="2362885"/>
            <a:ext cx="1044287" cy="392777"/>
          </a:xfrm>
          <a:prstGeom prst="rect">
            <a:avLst/>
          </a:prstGeom>
        </p:spPr>
      </p:pic>
      <p:pic>
        <p:nvPicPr>
          <p:cNvPr id="43" name="Picture 42" descr="FWF-90D_Ft-top-a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54828" y="1785614"/>
            <a:ext cx="1365365" cy="913361"/>
          </a:xfrm>
          <a:prstGeom prst="rect">
            <a:avLst/>
          </a:prstGeom>
        </p:spPr>
      </p:pic>
      <p:sp>
        <p:nvSpPr>
          <p:cNvPr id="44" name="Rectangle 43"/>
          <p:cNvSpPr/>
          <p:nvPr/>
        </p:nvSpPr>
        <p:spPr>
          <a:xfrm>
            <a:off x="3138773" y="2776689"/>
            <a:ext cx="1687228" cy="530898"/>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448253"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321" y="3708879"/>
            <a:ext cx="929093" cy="303686"/>
          </a:xfrm>
          <a:prstGeom prst="rect">
            <a:avLst/>
          </a:prstGeom>
        </p:spPr>
      </p:pic>
      <p:sp>
        <p:nvSpPr>
          <p:cNvPr id="27" name="Rectangle 26"/>
          <p:cNvSpPr/>
          <p:nvPr/>
        </p:nvSpPr>
        <p:spPr>
          <a:xfrm>
            <a:off x="386862" y="3979318"/>
            <a:ext cx="1543593" cy="738660"/>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FG-80D</a:t>
            </a:r>
          </a:p>
          <a:p>
            <a:pPr marL="285738" indent="-285738">
              <a:buSzPct val="100000"/>
              <a:buBlip>
                <a:blip r:embed="rId2"/>
              </a:buBlip>
            </a:pPr>
            <a:r>
              <a:rPr lang="en-US" b="1" dirty="0">
                <a:ea typeface="Helvetica 55 Roman" charset="0"/>
                <a:cs typeface="Arial Narrow"/>
              </a:rPr>
              <a:t>FG/FWF-</a:t>
            </a:r>
            <a:r>
              <a:rPr lang="en-US" b="1" dirty="0" smtClean="0">
                <a:ea typeface="Helvetica 55 Roman" charset="0"/>
                <a:cs typeface="Arial Narrow"/>
              </a:rPr>
              <a:t>92D</a:t>
            </a:r>
          </a:p>
          <a:p>
            <a:pPr marL="285738" indent="-285738">
              <a:buSzPct val="100000"/>
              <a:buBlip>
                <a:blip r:embed="rId2"/>
              </a:buBlip>
            </a:pPr>
            <a:r>
              <a:rPr lang="en-US" b="1" dirty="0" smtClean="0">
                <a:ea typeface="Helvetica 55 Roman" charset="0"/>
                <a:cs typeface="Arial Narrow"/>
              </a:rPr>
              <a:t>FG-90E</a:t>
            </a:r>
            <a:endParaRPr lang="en-US" b="1" dirty="0">
              <a:ea typeface="Helvetica 55 Roman" charset="0"/>
              <a:cs typeface="Arial Narrow"/>
            </a:endParaRPr>
          </a:p>
        </p:txBody>
      </p:sp>
      <p:grpSp>
        <p:nvGrpSpPr>
          <p:cNvPr id="15" name="Group 14"/>
          <p:cNvGrpSpPr/>
          <p:nvPr/>
        </p:nvGrpSpPr>
        <p:grpSpPr>
          <a:xfrm>
            <a:off x="2223856" y="3427599"/>
            <a:ext cx="2012076" cy="915107"/>
            <a:chOff x="939567" y="4208092"/>
            <a:chExt cx="5269363" cy="3977177"/>
          </a:xfrm>
        </p:grpSpPr>
        <p:pic>
          <p:nvPicPr>
            <p:cNvPr id="10" name="Picture 9" descr="FortiGate98D-POE_FrontTop.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2" y="4306753"/>
            <a:ext cx="2224801" cy="311607"/>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3"/>
          <a:ext cx="4143574" cy="200025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209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525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6"/>
            <a:ext cx="345082" cy="334393"/>
            <a:chOff x="5046835" y="3420139"/>
            <a:chExt cx="345082" cy="334393"/>
          </a:xfrm>
        </p:grpSpPr>
        <p:pic>
          <p:nvPicPr>
            <p:cNvPr id="39" name="Shape 234"/>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47" name="Shape 236"/>
          <p:cNvGrpSpPr/>
          <p:nvPr/>
        </p:nvGrpSpPr>
        <p:grpSpPr>
          <a:xfrm>
            <a:off x="7501373" y="4220373"/>
            <a:ext cx="346021" cy="334799"/>
            <a:chOff x="2010350" y="3580575"/>
            <a:chExt cx="346021" cy="334799"/>
          </a:xfrm>
        </p:grpSpPr>
        <p:pic>
          <p:nvPicPr>
            <p:cNvPr id="48" name="Shape 237"/>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1" cstate="email">
            <a:extLst>
              <a:ext uri="{28A0092B-C50C-407E-A947-70E740481C1C}">
                <a14:useLocalDpi xmlns:a14="http://schemas.microsoft.com/office/drawing/2010/main" val="0"/>
              </a:ext>
            </a:extLst>
          </a:blip>
          <a:srcRect l="18964" t="35305" r="18536" b="36331"/>
          <a:stretch/>
        </p:blipFill>
        <p:spPr>
          <a:xfrm>
            <a:off x="684498" y="2460252"/>
            <a:ext cx="906433" cy="274237"/>
          </a:xfrm>
          <a:prstGeom prst="rect">
            <a:avLst/>
          </a:prstGeom>
        </p:spPr>
      </p:pic>
      <p:pic>
        <p:nvPicPr>
          <p:cNvPr id="4" name="Picture 3" descr="FortiWiFi50E_FrontTop_ant_small.png"/>
          <p:cNvPicPr>
            <a:picLocks noChangeAspect="1"/>
          </p:cNvPicPr>
          <p:nvPr/>
        </p:nvPicPr>
        <p:blipFill rotWithShape="1">
          <a:blip r:embed="rId12" cstate="email">
            <a:extLst>
              <a:ext uri="{28A0092B-C50C-407E-A947-70E740481C1C}">
                <a14:useLocalDpi xmlns:a14="http://schemas.microsoft.com/office/drawing/2010/main" val="0"/>
              </a:ext>
            </a:extLst>
          </a:blip>
          <a:srcRect l="18714" t="13542" r="20734" b="16747"/>
          <a:stretch/>
        </p:blipFill>
        <p:spPr>
          <a:xfrm>
            <a:off x="655191" y="1846657"/>
            <a:ext cx="906433" cy="695696"/>
          </a:xfrm>
          <a:prstGeom prst="rect">
            <a:avLst/>
          </a:prstGeom>
        </p:spPr>
      </p:pic>
      <p:pic>
        <p:nvPicPr>
          <p:cNvPr id="8" name="Picture 7" descr="FG-80D Ft Top_300ppi.png"/>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592671" y="3519128"/>
            <a:ext cx="967754" cy="357167"/>
          </a:xfrm>
          <a:prstGeom prst="rect">
            <a:avLst/>
          </a:prstGeom>
        </p:spPr>
      </p:pic>
      <p:pic>
        <p:nvPicPr>
          <p:cNvPr id="9" name="Picture 8" descr="FortiGate60E_FrontTop_small-2.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839213" y="2203124"/>
            <a:ext cx="1177483" cy="784988"/>
          </a:xfrm>
          <a:prstGeom prst="rect">
            <a:avLst/>
          </a:prstGeom>
        </p:spPr>
      </p:pic>
      <p:pic>
        <p:nvPicPr>
          <p:cNvPr id="16" name="Picture 15" descr="FortiWiFi60E_FrontTop_small.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1612663" y="1637667"/>
            <a:ext cx="1638646" cy="1092430"/>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1" y="1080001"/>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2098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9275"/>
          </a:xfrm>
          <a:prstGeom prst="rect">
            <a:avLst/>
          </a:prstGeom>
          <a:noFill/>
        </p:spPr>
        <p:txBody>
          <a:bodyPr wrap="square" lIns="91436" tIns="45718" rIns="91436" bIns="45718"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3" y="1059933"/>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3"/>
            <a:ext cx="1387248" cy="311607"/>
          </a:xfrm>
          <a:prstGeom prst="rect">
            <a:avLst/>
          </a:prstGeom>
          <a:noFill/>
          <a:effectLst/>
        </p:spPr>
        <p:txBody>
          <a:bodyPr wrap="none" lIns="91436" tIns="45718" rIns="91436" bIns="45718" rtlCol="0">
            <a:spAutoFit/>
          </a:bodyPr>
          <a:lstStyle/>
          <a:p>
            <a:r>
              <a:rPr lang="en-US" dirty="0">
                <a:solidFill>
                  <a:srgbClr val="0B0B0B"/>
                </a:solidFill>
              </a:rPr>
              <a:t>FAP-221/223C</a:t>
            </a:r>
          </a:p>
        </p:txBody>
      </p:sp>
      <p:grpSp>
        <p:nvGrpSpPr>
          <p:cNvPr id="4" name="Group 28"/>
          <p:cNvGrpSpPr/>
          <p:nvPr/>
        </p:nvGrpSpPr>
        <p:grpSpPr>
          <a:xfrm>
            <a:off x="4868651" y="2300890"/>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80" y="3416464"/>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2" y="3337642"/>
            <a:ext cx="1017858" cy="311607"/>
          </a:xfrm>
          <a:prstGeom prst="rect">
            <a:avLst/>
          </a:prstGeom>
          <a:noFill/>
        </p:spPr>
        <p:txBody>
          <a:bodyPr wrap="none" lIns="91436" tIns="45718" rIns="91436" bIns="45718" rtlCol="0">
            <a:spAutoFit/>
          </a:bodyPr>
          <a:lstStyle/>
          <a:p>
            <a:r>
              <a:rPr lang="en-US" dirty="0">
                <a:solidFill>
                  <a:srgbClr val="0B0B0B"/>
                </a:solidFill>
              </a:rPr>
              <a:t>FAP-210B</a:t>
            </a:r>
          </a:p>
        </p:txBody>
      </p:sp>
      <p:sp>
        <p:nvSpPr>
          <p:cNvPr id="19" name="TextBox 18"/>
          <p:cNvSpPr txBox="1"/>
          <p:nvPr/>
        </p:nvSpPr>
        <p:spPr>
          <a:xfrm>
            <a:off x="6563965" y="1531226"/>
            <a:ext cx="1017858" cy="311607"/>
          </a:xfrm>
          <a:prstGeom prst="rect">
            <a:avLst/>
          </a:prstGeom>
          <a:noFill/>
        </p:spPr>
        <p:txBody>
          <a:bodyPr wrap="none" lIns="91436" tIns="45718" rIns="91436" bIns="45718" rtlCol="0">
            <a:spAutoFit/>
          </a:bodyPr>
          <a:lstStyle/>
          <a:p>
            <a:r>
              <a:rPr lang="en-US"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2"/>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7"/>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7"/>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80"/>
            <a:ext cx="926284" cy="311607"/>
          </a:xfrm>
          <a:prstGeom prst="rect">
            <a:avLst/>
          </a:prstGeom>
          <a:noFill/>
        </p:spPr>
        <p:txBody>
          <a:bodyPr wrap="none" lIns="91436" tIns="45718" rIns="91436" bIns="45718" rtlCol="0">
            <a:spAutoFit/>
          </a:bodyPr>
          <a:lstStyle/>
          <a:p>
            <a:r>
              <a:rPr lang="en-US" dirty="0">
                <a:solidFill>
                  <a:srgbClr val="0B0B0B"/>
                </a:solidFill>
              </a:rPr>
              <a:t>FAP-28C </a:t>
            </a:r>
          </a:p>
        </p:txBody>
      </p:sp>
      <p:sp>
        <p:nvSpPr>
          <p:cNvPr id="31" name="TextBox 30"/>
          <p:cNvSpPr txBox="1"/>
          <p:nvPr/>
        </p:nvSpPr>
        <p:spPr>
          <a:xfrm>
            <a:off x="2855840" y="3668860"/>
            <a:ext cx="926284" cy="311607"/>
          </a:xfrm>
          <a:prstGeom prst="rect">
            <a:avLst/>
          </a:prstGeom>
          <a:noFill/>
        </p:spPr>
        <p:txBody>
          <a:bodyPr wrap="none" lIns="91436" tIns="45718" rIns="91436" bIns="45718" rtlCol="0">
            <a:spAutoFit/>
          </a:bodyPr>
          <a:lstStyle/>
          <a:p>
            <a:r>
              <a:rPr lang="en-US" dirty="0">
                <a:solidFill>
                  <a:srgbClr val="0B0B0B"/>
                </a:solidFill>
              </a:rPr>
              <a:t>FAP-14C</a:t>
            </a:r>
          </a:p>
        </p:txBody>
      </p:sp>
      <p:sp>
        <p:nvSpPr>
          <p:cNvPr id="32" name="TextBox 31"/>
          <p:cNvSpPr txBox="1"/>
          <p:nvPr/>
        </p:nvSpPr>
        <p:spPr>
          <a:xfrm>
            <a:off x="2855842" y="3921675"/>
            <a:ext cx="915842" cy="311607"/>
          </a:xfrm>
          <a:prstGeom prst="rect">
            <a:avLst/>
          </a:prstGeom>
          <a:noFill/>
        </p:spPr>
        <p:txBody>
          <a:bodyPr wrap="none" lIns="91436" tIns="45718" rIns="91436" bIns="45718" rtlCol="0">
            <a:spAutoFit/>
          </a:bodyPr>
          <a:lstStyle/>
          <a:p>
            <a:r>
              <a:rPr lang="en-US" dirty="0">
                <a:solidFill>
                  <a:srgbClr val="0B0B0B"/>
                </a:solidFill>
              </a:rPr>
              <a:t>FAP-11C</a:t>
            </a:r>
          </a:p>
        </p:txBody>
      </p:sp>
      <p:sp>
        <p:nvSpPr>
          <p:cNvPr id="34" name="TextBox 33"/>
          <p:cNvSpPr txBox="1"/>
          <p:nvPr/>
        </p:nvSpPr>
        <p:spPr>
          <a:xfrm>
            <a:off x="6553202" y="967736"/>
            <a:ext cx="1797697" cy="523216"/>
          </a:xfrm>
          <a:prstGeom prst="rect">
            <a:avLst/>
          </a:prstGeom>
          <a:noFill/>
          <a:effectLst/>
        </p:spPr>
        <p:txBody>
          <a:bodyPr wrap="square" lIns="91436" tIns="45718" rIns="91436" bIns="45718" rtlCol="0">
            <a:spAutoFit/>
          </a:bodyPr>
          <a:lstStyle/>
          <a:p>
            <a:r>
              <a:rPr lang="en-US" dirty="0">
                <a:solidFill>
                  <a:srgbClr val="0B0B0B"/>
                </a:solidFill>
              </a:rPr>
              <a:t>FAP</a:t>
            </a:r>
            <a:r>
              <a:rPr lang="en-US" dirty="0" smtClean="0">
                <a:solidFill>
                  <a:srgbClr val="0B0B0B"/>
                </a:solidFill>
              </a:rPr>
              <a:t>-320C</a:t>
            </a:r>
          </a:p>
          <a:p>
            <a:endParaRPr lang="en-US" dirty="0">
              <a:solidFill>
                <a:srgbClr val="0B0B0B"/>
              </a:solidFill>
            </a:endParaRP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3"/>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3" name="Rectangle 2"/>
          <p:cNvSpPr/>
          <p:nvPr/>
        </p:nvSpPr>
        <p:spPr>
          <a:xfrm>
            <a:off x="4849273" y="2192621"/>
            <a:ext cx="1031288" cy="311607"/>
          </a:xfrm>
          <a:prstGeom prst="rect">
            <a:avLst/>
          </a:prstGeom>
        </p:spPr>
        <p:txBody>
          <a:bodyPr wrap="none" lIns="91436" tIns="45718" rIns="91436" bIns="45718">
            <a:spAutoFit/>
          </a:bodyPr>
          <a:lstStyle/>
          <a:p>
            <a:r>
              <a:rPr lang="en-US" dirty="0">
                <a:solidFill>
                  <a:srgbClr val="0B0B0B"/>
                </a:solidFill>
              </a:rPr>
              <a:t>FAP-222C</a:t>
            </a: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4"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3"/>
            <a:ext cx="926284" cy="311607"/>
          </a:xfrm>
          <a:prstGeom prst="rect">
            <a:avLst/>
          </a:prstGeom>
          <a:noFill/>
        </p:spPr>
        <p:txBody>
          <a:bodyPr wrap="none" lIns="91436" tIns="45718" rIns="91436" bIns="45718" rtlCol="0">
            <a:spAutoFit/>
          </a:bodyPr>
          <a:lstStyle/>
          <a:p>
            <a:r>
              <a:rPr lang="en-US" dirty="0">
                <a:solidFill>
                  <a:srgbClr val="0B0B0B"/>
                </a:solidFill>
              </a:rPr>
              <a:t>FAP-25D </a:t>
            </a:r>
          </a:p>
        </p:txBody>
      </p:sp>
      <p:sp>
        <p:nvSpPr>
          <p:cNvPr id="43" name="TextBox 42"/>
          <p:cNvSpPr txBox="1"/>
          <p:nvPr/>
        </p:nvSpPr>
        <p:spPr>
          <a:xfrm>
            <a:off x="2855840" y="3352721"/>
            <a:ext cx="926284" cy="311607"/>
          </a:xfrm>
          <a:prstGeom prst="rect">
            <a:avLst/>
          </a:prstGeom>
          <a:noFill/>
        </p:spPr>
        <p:txBody>
          <a:bodyPr wrap="none" lIns="91436" tIns="45718" rIns="91436" bIns="45718" rtlCol="0">
            <a:spAutoFit/>
          </a:bodyPr>
          <a:lstStyle/>
          <a:p>
            <a:r>
              <a:rPr lang="en-US" dirty="0">
                <a:solidFill>
                  <a:srgbClr val="0B0B0B"/>
                </a:solidFill>
              </a:rPr>
              <a:t>FAP-21D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8" y="1957870"/>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1"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4" y="2419921"/>
            <a:ext cx="1027944" cy="311607"/>
          </a:xfrm>
          <a:prstGeom prst="rect">
            <a:avLst/>
          </a:prstGeom>
        </p:spPr>
        <p:txBody>
          <a:bodyPr wrap="none" lIns="91436" tIns="45718" rIns="91436" bIns="45718">
            <a:spAutoFit/>
          </a:bodyPr>
          <a:lstStyle/>
          <a:p>
            <a:r>
              <a:rPr lang="en-US" dirty="0">
                <a:solidFill>
                  <a:srgbClr val="0B0B0B"/>
                </a:solidFill>
              </a:rPr>
              <a:t>FAP-224D</a:t>
            </a: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30"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4"/>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0" name="TextBox 49"/>
          <p:cNvSpPr txBox="1"/>
          <p:nvPr/>
        </p:nvSpPr>
        <p:spPr>
          <a:xfrm>
            <a:off x="6553202" y="1275749"/>
            <a:ext cx="1031288" cy="311607"/>
          </a:xfrm>
          <a:prstGeom prst="rect">
            <a:avLst/>
          </a:prstGeom>
          <a:noFill/>
          <a:effectLst/>
        </p:spPr>
        <p:txBody>
          <a:bodyPr wrap="none" lIns="91436" tIns="45718" rIns="91436" bIns="45718" rtlCol="0">
            <a:spAutoFit/>
          </a:bodyPr>
          <a:lstStyle/>
          <a:p>
            <a:r>
              <a:rPr lang="en-US" dirty="0">
                <a:solidFill>
                  <a:srgbClr val="0B0B0B"/>
                </a:solidFill>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8"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60" y="1923014"/>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3" name="TextBox 52"/>
          <p:cNvSpPr txBox="1"/>
          <p:nvPr/>
        </p:nvSpPr>
        <p:spPr>
          <a:xfrm>
            <a:off x="6553202" y="2551468"/>
            <a:ext cx="1373620" cy="311607"/>
          </a:xfrm>
          <a:prstGeom prst="rect">
            <a:avLst/>
          </a:prstGeom>
          <a:noFill/>
          <a:effectLst/>
        </p:spPr>
        <p:txBody>
          <a:bodyPr wrap="none" lIns="91436" tIns="45718" rIns="91436" bIns="45718" rtlCol="0">
            <a:spAutoFit/>
          </a:bodyPr>
          <a:lstStyle/>
          <a:p>
            <a:r>
              <a:rPr lang="en-US" dirty="0">
                <a:solidFill>
                  <a:srgbClr val="0B0B0B"/>
                </a:solidFill>
              </a:rPr>
              <a:t>FAP-221/223B</a:t>
            </a: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5"/>
            <a:ext cx="926284" cy="311607"/>
          </a:xfrm>
          <a:prstGeom prst="rect">
            <a:avLst/>
          </a:prstGeom>
          <a:noFill/>
        </p:spPr>
        <p:txBody>
          <a:bodyPr wrap="none" lIns="91436" tIns="45718" rIns="91436" bIns="45718" rtlCol="0">
            <a:spAutoFit/>
          </a:bodyPr>
          <a:lstStyle/>
          <a:p>
            <a:r>
              <a:rPr lang="en-US" dirty="0">
                <a:solidFill>
                  <a:srgbClr val="0B0B0B"/>
                </a:solidFill>
              </a:rPr>
              <a:t>FAP-24D</a:t>
            </a: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5"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FE WAN Interface</a:t>
            </a:r>
          </a:p>
          <a:p>
            <a:pPr marL="343033" indent="-343033" defTabSz="914379">
              <a:spcBef>
                <a:spcPct val="20000"/>
              </a:spcBef>
              <a:buClr>
                <a:schemeClr val="accent6"/>
              </a:buClr>
              <a:buFont typeface="+mj-ea"/>
              <a:buAutoNum type="circleNumDbPlain"/>
            </a:pPr>
            <a:r>
              <a:rPr lang="en-US" sz="1000" b="1" dirty="0"/>
              <a:t>4 x FE Switch Interface</a:t>
            </a:r>
          </a:p>
          <a:p>
            <a:pPr defTabSz="914379">
              <a:spcBef>
                <a:spcPct val="20000"/>
              </a:spcBef>
              <a:buClr>
                <a:schemeClr val="accent6"/>
              </a:buClr>
            </a:pPr>
            <a:endParaRPr lang="en-US" sz="1000" b="1" dirty="0"/>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7"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2" y="1257300"/>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3" y="1243809"/>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Interface</a:t>
            </a:r>
          </a:p>
          <a:p>
            <a:pPr marL="343033" indent="-343033" defTabSz="914379">
              <a:spcBef>
                <a:spcPct val="20000"/>
              </a:spcBef>
              <a:buClr>
                <a:schemeClr val="accent6"/>
              </a:buClr>
              <a:buFont typeface="+mj-ea"/>
              <a:buAutoNum type="circleNumDbPlain"/>
            </a:pPr>
            <a:r>
              <a:rPr lang="en-US" sz="1000" b="1" dirty="0"/>
              <a:t>4 x FE RJ45 Switch Interface</a:t>
            </a:r>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9" y="992689"/>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9" y="1849939"/>
            <a:ext cx="3755572" cy="929849"/>
          </a:xfrm>
          <a:prstGeom prst="rect">
            <a:avLst/>
          </a:prstGeom>
        </p:spPr>
      </p:pic>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a:t>
            </a:r>
          </a:p>
          <a:p>
            <a:pPr marL="343033" indent="-343033" defTabSz="914379">
              <a:spcBef>
                <a:spcPct val="20000"/>
              </a:spcBef>
              <a:buClr>
                <a:schemeClr val="accent6"/>
              </a:buClr>
              <a:buFont typeface="+mj-ea"/>
              <a:buAutoNum type="circleNumDbPlain"/>
            </a:pPr>
            <a:r>
              <a:rPr lang="en-US" sz="1000" b="1" dirty="0"/>
              <a:t>8 x GE RJ45 Switch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7" y="2520001"/>
            <a:ext cx="268938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3" y="1081888"/>
            <a:ext cx="1005083" cy="1443969"/>
          </a:xfrm>
          <a:prstGeom prst="rect">
            <a:avLst/>
          </a:prstGeom>
        </p:spPr>
      </p:pic>
      <p:pic>
        <p:nvPicPr>
          <p:cNvPr id="19" name="Picture 18"/>
          <p:cNvPicPr>
            <a:picLocks noChangeAspect="1"/>
          </p:cNvPicPr>
          <p:nvPr/>
        </p:nvPicPr>
        <p:blipFill>
          <a:blip r:embed="rId4"/>
          <a:stretch>
            <a:fillRect/>
          </a:stretch>
        </p:blipFill>
        <p:spPr>
          <a:xfrm>
            <a:off x="3268603" y="1379969"/>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2" y="1178748"/>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4" y="894045"/>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0</TotalTime>
  <Words>15177</Words>
  <Application>Microsoft Office PowerPoint</Application>
  <PresentationFormat>Bildschirmpräsentation (16:9)</PresentationFormat>
  <Paragraphs>6284</Paragraphs>
  <Slides>209</Slides>
  <Notes>25</Notes>
  <HiddenSlides>0</HiddenSlides>
  <MMClips>0</MMClips>
  <ScaleCrop>false</ScaleCrop>
  <HeadingPairs>
    <vt:vector size="4" baseType="variant">
      <vt:variant>
        <vt:lpstr>Design</vt:lpstr>
      </vt:variant>
      <vt:variant>
        <vt:i4>1</vt:i4>
      </vt:variant>
      <vt:variant>
        <vt:lpstr>Folientitel</vt:lpstr>
      </vt:variant>
      <vt:variant>
        <vt:i4>209</vt:i4>
      </vt:variant>
    </vt:vector>
  </HeadingPairs>
  <TitlesOfParts>
    <vt:vector size="210" baseType="lpstr">
      <vt:lpstr>FTNT_PPT_Template_16x9_HD_Q415</vt:lpstr>
      <vt:lpstr>Fortinet Product Quick Guide</vt:lpstr>
      <vt:lpstr>Complete Network Security Solution</vt:lpstr>
      <vt:lpstr>PowerPoint-Präsentation</vt:lpstr>
      <vt:lpstr>Content</vt:lpstr>
      <vt:lpstr>PowerPoint-Präsentation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30E-3G4G</vt:lpstr>
      <vt:lpstr>FortiGate/FortiWiFi 50E</vt:lpstr>
      <vt:lpstr>FortiGate/FortiWiFi 51E</vt:lpstr>
      <vt:lpstr>FortiGate 52E</vt:lpstr>
      <vt:lpstr>FortiGate/FortiWiFi 60D</vt:lpstr>
      <vt:lpstr>FortiGate/FortiWiFi 60D-POE</vt:lpstr>
      <vt:lpstr>FortiGate/FortiWiFi 60D-3G4G-VZW</vt:lpstr>
      <vt:lpstr>FortiGate/FortiWiFi 60E</vt:lpstr>
      <vt:lpstr>FortiGate/FortiWiFi 61E</vt:lpstr>
      <vt:lpstr>FortiGate 70D</vt:lpstr>
      <vt:lpstr>FortiGate 70D-POE</vt:lpstr>
      <vt:lpstr>FortiGate 80D</vt:lpstr>
      <vt:lpstr>FortiGate/FortiWiFi 90D</vt:lpstr>
      <vt:lpstr>FortiGate/FortiWiFi 90D-POE</vt:lpstr>
      <vt:lpstr>FortiGate 90/91E</vt:lpstr>
      <vt:lpstr>FortiGate/FortiWiFi 92D</vt:lpstr>
      <vt:lpstr>FortiGate 94D-POE</vt:lpstr>
      <vt:lpstr>FortiGate 98D-POE</vt:lpstr>
      <vt:lpstr>FortiGate Rugged-30D</vt:lpstr>
      <vt:lpstr>FortiGate Rugged-35D</vt:lpstr>
      <vt:lpstr>FortiGate Rugged-60D</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&amp; 2000 Series: Comparison</vt:lpstr>
      <vt:lpstr>FortiGate 3000 Series: Comparison</vt:lpstr>
      <vt:lpstr>FortiGate 1000D</vt:lpstr>
      <vt:lpstr>FortiGate 1200D</vt:lpstr>
      <vt:lpstr>FortiGate 1500D</vt:lpstr>
      <vt:lpstr>FortiGate 1500DT</vt:lpstr>
      <vt:lpstr>FortiGate 2000E</vt:lpstr>
      <vt:lpstr>FortiGate 2500E</vt:lpstr>
      <vt:lpstr>FortiGate 3000D</vt:lpstr>
      <vt:lpstr>FortiGate 3100D</vt:lpstr>
      <vt:lpstr>FortiGate 3200D</vt:lpstr>
      <vt:lpstr>FortiGate 3700D/DX</vt:lpstr>
      <vt:lpstr>FortiGate 3800D/-DC</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PowerPoint-Präsentation</vt:lpstr>
      <vt:lpstr>FortiOS Software Evolution</vt:lpstr>
      <vt:lpstr>FortiOS 5.4.1 Security Subscriptions</vt:lpstr>
      <vt:lpstr>PowerPoint-Präsentation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 </vt:lpstr>
      <vt:lpstr>FortiAP S321C/R,S323C/R</vt:lpstr>
      <vt:lpstr>FortiAP S322C</vt:lpstr>
      <vt:lpstr>Hardware Overview – FortiAP S-Series</vt:lpstr>
      <vt:lpstr>FortiAP C220C/C225C</vt:lpstr>
      <vt:lpstr>Hardware Overview – FortiAP C-Series</vt:lpstr>
      <vt:lpstr>FortiAP Power Adaptors</vt:lpstr>
      <vt:lpstr>FortiAP Power Adaptors</vt:lpstr>
      <vt:lpstr>PowerPoint-Präsentation</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PowerPoint-Präsentation</vt:lpstr>
      <vt:lpstr>Introducing FortiClient</vt:lpstr>
      <vt:lpstr>FortiClient V5.4.1</vt:lpstr>
      <vt:lpstr>FortiClient V5.4.1</vt:lpstr>
      <vt:lpstr>PowerPoint-Präsentation</vt:lpstr>
      <vt:lpstr>Introducing FortiToken</vt:lpstr>
      <vt:lpstr>Introducing FortiToken Mobile</vt:lpstr>
      <vt:lpstr>PowerPoint-Präsentation</vt:lpstr>
      <vt:lpstr>Introducing FortiAnalyzer</vt:lpstr>
      <vt:lpstr>FortiAnalyzer Series</vt:lpstr>
      <vt:lpstr>FortiAnalyzer Series</vt:lpstr>
      <vt:lpstr>FortiAnalyzer-VM Series</vt:lpstr>
      <vt:lpstr>PowerPoint-Präsentation</vt:lpstr>
      <vt:lpstr>Introducing FortiManager</vt:lpstr>
      <vt:lpstr>FortiManager Series</vt:lpstr>
      <vt:lpstr>FortiManager-VM Series</vt:lpstr>
      <vt:lpstr>PowerPoint-Präsentation</vt:lpstr>
      <vt:lpstr>Introducing FortiMonitor</vt:lpstr>
      <vt:lpstr>FortiMonitor</vt:lpstr>
      <vt:lpstr>PowerPoint-Präsentation</vt:lpstr>
      <vt:lpstr>Introducing FortiSandbox</vt:lpstr>
      <vt:lpstr>FortiSandbox Series </vt:lpstr>
      <vt:lpstr>FortiSandbox Series</vt:lpstr>
      <vt:lpstr>PowerPoint-Präsentation</vt:lpstr>
      <vt:lpstr>Introducing FortiAuthenticator </vt:lpstr>
      <vt:lpstr>FortiAuthenticator Series</vt:lpstr>
      <vt:lpstr>FortiAuthenticator-VM Series</vt:lpstr>
      <vt:lpstr>PowerPoint-Präsentation</vt:lpstr>
      <vt:lpstr>Introducing FortiDDoS</vt:lpstr>
      <vt:lpstr>FortiDDoS Series</vt:lpstr>
      <vt:lpstr>PowerPoint-Präsentation</vt:lpstr>
      <vt:lpstr>Introducing FortiMail</vt:lpstr>
      <vt:lpstr>FortiMail Series</vt:lpstr>
      <vt:lpstr>FortiMail-VM Series</vt:lpstr>
      <vt:lpstr>PowerPoint-Präsentation</vt:lpstr>
      <vt:lpstr>Introducing FortiWeb</vt:lpstr>
      <vt:lpstr>FortiWeb Series</vt:lpstr>
      <vt:lpstr>FortiWeb-VM Series</vt:lpstr>
      <vt:lpstr>PowerPoint-Präsentation</vt:lpstr>
      <vt:lpstr>Introducing FortiDB</vt:lpstr>
      <vt:lpstr>FortiDB Series </vt:lpstr>
      <vt:lpstr>PowerPoint-Präsentation</vt:lpstr>
      <vt:lpstr>Introducing FortiADC</vt:lpstr>
      <vt:lpstr>FortiADC Series</vt:lpstr>
      <vt:lpstr>FortiADC Series</vt:lpstr>
      <vt:lpstr>PowerPoint-Präsentation</vt:lpstr>
      <vt:lpstr>FortiWAN Series</vt:lpstr>
      <vt:lpstr>PowerPoint-Präsentation</vt:lpstr>
      <vt:lpstr>Introducing FortiCache</vt:lpstr>
      <vt:lpstr>FortiCache Series</vt:lpstr>
      <vt:lpstr>PowerPoint-Präsentation</vt:lpstr>
      <vt:lpstr>Introducing FortiCore</vt:lpstr>
      <vt:lpstr>FortiCore Series</vt:lpstr>
      <vt:lpstr>PowerPoint-Präsentation</vt:lpstr>
      <vt:lpstr>Introducing FortiRecorder and FortiCamera</vt:lpstr>
      <vt:lpstr>FortiRecorder Series</vt:lpstr>
      <vt:lpstr>FortiCamera Series</vt:lpstr>
      <vt:lpstr>FortiCamera Series</vt:lpstr>
      <vt:lpstr>PowerPoint-Präsentation</vt:lpstr>
      <vt:lpstr>Introducing FortiBridge</vt:lpstr>
      <vt:lpstr>FortiBridge Series</vt:lpstr>
      <vt:lpstr>FortiBridge Series</vt:lpstr>
      <vt:lpstr>PowerPoint-Präsentation</vt:lpstr>
      <vt:lpstr>Introducing FortiTester</vt:lpstr>
      <vt:lpstr>FortiTester Series</vt:lpstr>
      <vt:lpstr>PowerPoint-Präsentation</vt:lpstr>
      <vt:lpstr>Introducing FortiWLC</vt:lpstr>
      <vt:lpstr>PowerPoint-Präsentation</vt:lpstr>
      <vt:lpstr>Introducing FortiWLM</vt:lpstr>
      <vt:lpstr>PowerPoint-Präsentation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Martin Ruesch</cp:lastModifiedBy>
  <cp:revision>305</cp:revision>
  <cp:lastPrinted>2015-10-05T09:41:31Z</cp:lastPrinted>
  <dcterms:created xsi:type="dcterms:W3CDTF">2015-10-05T05:39:30Z</dcterms:created>
  <dcterms:modified xsi:type="dcterms:W3CDTF">2016-11-09T09:24:45Z</dcterms:modified>
</cp:coreProperties>
</file>